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187"/>
  </p:handoutMasterIdLst>
  <p:sldIdLst>
    <p:sldId id="427" r:id="rId3"/>
    <p:sldId id="506" r:id="rId5"/>
    <p:sldId id="541" r:id="rId6"/>
    <p:sldId id="428" r:id="rId7"/>
    <p:sldId id="429" r:id="rId8"/>
    <p:sldId id="430" r:id="rId9"/>
    <p:sldId id="431" r:id="rId10"/>
    <p:sldId id="525" r:id="rId11"/>
    <p:sldId id="526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524" r:id="rId23"/>
    <p:sldId id="523" r:id="rId24"/>
    <p:sldId id="442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536" r:id="rId34"/>
    <p:sldId id="551" r:id="rId35"/>
    <p:sldId id="553" r:id="rId36"/>
    <p:sldId id="552" r:id="rId37"/>
    <p:sldId id="443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537" r:id="rId47"/>
    <p:sldId id="550" r:id="rId48"/>
    <p:sldId id="554" r:id="rId49"/>
    <p:sldId id="549" r:id="rId50"/>
    <p:sldId id="445" r:id="rId51"/>
    <p:sldId id="507" r:id="rId52"/>
    <p:sldId id="508" r:id="rId53"/>
    <p:sldId id="460" r:id="rId54"/>
    <p:sldId id="461" r:id="rId55"/>
    <p:sldId id="450" r:id="rId56"/>
    <p:sldId id="453" r:id="rId57"/>
    <p:sldId id="462" r:id="rId58"/>
    <p:sldId id="463" r:id="rId59"/>
    <p:sldId id="464" r:id="rId60"/>
    <p:sldId id="470" r:id="rId61"/>
    <p:sldId id="466" r:id="rId62"/>
    <p:sldId id="467" r:id="rId63"/>
    <p:sldId id="455" r:id="rId64"/>
    <p:sldId id="456" r:id="rId65"/>
    <p:sldId id="451" r:id="rId66"/>
    <p:sldId id="454" r:id="rId67"/>
    <p:sldId id="468" r:id="rId68"/>
    <p:sldId id="469" r:id="rId69"/>
    <p:sldId id="471" r:id="rId70"/>
    <p:sldId id="472" r:id="rId71"/>
    <p:sldId id="458" r:id="rId72"/>
    <p:sldId id="505" r:id="rId73"/>
    <p:sldId id="721" r:id="rId74"/>
    <p:sldId id="459" r:id="rId75"/>
    <p:sldId id="473" r:id="rId76"/>
    <p:sldId id="474" r:id="rId77"/>
    <p:sldId id="475" r:id="rId78"/>
    <p:sldId id="476" r:id="rId79"/>
    <p:sldId id="477" r:id="rId80"/>
    <p:sldId id="447" r:id="rId81"/>
    <p:sldId id="448" r:id="rId82"/>
    <p:sldId id="449" r:id="rId83"/>
    <p:sldId id="478" r:id="rId84"/>
    <p:sldId id="479" r:id="rId85"/>
    <p:sldId id="480" r:id="rId86"/>
    <p:sldId id="509" r:id="rId87"/>
    <p:sldId id="510" r:id="rId88"/>
    <p:sldId id="481" r:id="rId89"/>
    <p:sldId id="577" r:id="rId90"/>
    <p:sldId id="482" r:id="rId91"/>
    <p:sldId id="483" r:id="rId92"/>
    <p:sldId id="484" r:id="rId93"/>
    <p:sldId id="485" r:id="rId94"/>
    <p:sldId id="486" r:id="rId95"/>
    <p:sldId id="487" r:id="rId96"/>
    <p:sldId id="488" r:id="rId97"/>
    <p:sldId id="489" r:id="rId98"/>
    <p:sldId id="490" r:id="rId99"/>
    <p:sldId id="491" r:id="rId100"/>
    <p:sldId id="493" r:id="rId101"/>
    <p:sldId id="492" r:id="rId102"/>
    <p:sldId id="496" r:id="rId103"/>
    <p:sldId id="497" r:id="rId104"/>
    <p:sldId id="499" r:id="rId105"/>
    <p:sldId id="500" r:id="rId106"/>
    <p:sldId id="501" r:id="rId107"/>
    <p:sldId id="502" r:id="rId108"/>
    <p:sldId id="504" r:id="rId109"/>
    <p:sldId id="503" r:id="rId110"/>
    <p:sldId id="570" r:id="rId111"/>
    <p:sldId id="571" r:id="rId112"/>
    <p:sldId id="585" r:id="rId113"/>
    <p:sldId id="586" r:id="rId114"/>
    <p:sldId id="587" r:id="rId115"/>
    <p:sldId id="555" r:id="rId116"/>
    <p:sldId id="556" r:id="rId117"/>
    <p:sldId id="579" r:id="rId118"/>
    <p:sldId id="580" r:id="rId119"/>
    <p:sldId id="557" r:id="rId120"/>
    <p:sldId id="558" r:id="rId121"/>
    <p:sldId id="559" r:id="rId122"/>
    <p:sldId id="560" r:id="rId123"/>
    <p:sldId id="561" r:id="rId124"/>
    <p:sldId id="562" r:id="rId125"/>
    <p:sldId id="563" r:id="rId126"/>
    <p:sldId id="564" r:id="rId127"/>
    <p:sldId id="565" r:id="rId128"/>
    <p:sldId id="566" r:id="rId129"/>
    <p:sldId id="567" r:id="rId130"/>
    <p:sldId id="582" r:id="rId131"/>
    <p:sldId id="581" r:id="rId132"/>
    <p:sldId id="583" r:id="rId133"/>
    <p:sldId id="584" r:id="rId134"/>
    <p:sldId id="444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9" r:id="rId143"/>
    <p:sldId id="396" r:id="rId144"/>
    <p:sldId id="397" r:id="rId145"/>
    <p:sldId id="398" r:id="rId146"/>
    <p:sldId id="400" r:id="rId147"/>
    <p:sldId id="495" r:id="rId148"/>
    <p:sldId id="511" r:id="rId149"/>
    <p:sldId id="494" r:id="rId150"/>
    <p:sldId id="498" r:id="rId151"/>
    <p:sldId id="512" r:id="rId152"/>
    <p:sldId id="513" r:id="rId153"/>
    <p:sldId id="514" r:id="rId154"/>
    <p:sldId id="515" r:id="rId155"/>
    <p:sldId id="516" r:id="rId156"/>
    <p:sldId id="517" r:id="rId157"/>
    <p:sldId id="518" r:id="rId158"/>
    <p:sldId id="520" r:id="rId159"/>
    <p:sldId id="521" r:id="rId160"/>
    <p:sldId id="522" r:id="rId161"/>
    <p:sldId id="572" r:id="rId162"/>
    <p:sldId id="573" r:id="rId163"/>
    <p:sldId id="574" r:id="rId164"/>
    <p:sldId id="310" r:id="rId165"/>
    <p:sldId id="542" r:id="rId166"/>
    <p:sldId id="543" r:id="rId167"/>
    <p:sldId id="544" r:id="rId168"/>
    <p:sldId id="545" r:id="rId169"/>
    <p:sldId id="546" r:id="rId170"/>
    <p:sldId id="547" r:id="rId171"/>
    <p:sldId id="548" r:id="rId172"/>
    <p:sldId id="527" r:id="rId173"/>
    <p:sldId id="528" r:id="rId174"/>
    <p:sldId id="529" r:id="rId175"/>
    <p:sldId id="530" r:id="rId176"/>
    <p:sldId id="531" r:id="rId177"/>
    <p:sldId id="532" r:id="rId178"/>
    <p:sldId id="533" r:id="rId179"/>
    <p:sldId id="534" r:id="rId180"/>
    <p:sldId id="535" r:id="rId181"/>
    <p:sldId id="538" r:id="rId182"/>
    <p:sldId id="539" r:id="rId183"/>
    <p:sldId id="540" r:id="rId184"/>
    <p:sldId id="575" r:id="rId185"/>
    <p:sldId id="576" r:id="rId186"/>
  </p:sldIdLst>
  <p:sldSz cx="9906000" cy="6858000" type="A4"/>
  <p:notesSz cx="6858000" cy="9947275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 Rounded MT Bold" panose="020F0704030504030204" pitchFamily="34" charset="0"/>
        <a:ea typeface="PMingLiU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 Rounded MT Bold" panose="020F0704030504030204" pitchFamily="34" charset="0"/>
        <a:ea typeface="PMingLiU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 Rounded MT Bold" panose="020F0704030504030204" pitchFamily="34" charset="0"/>
        <a:ea typeface="PMingLiU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 Rounded MT Bold" panose="020F0704030504030204" pitchFamily="34" charset="0"/>
        <a:ea typeface="PMingLiU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 Rounded MT Bold" panose="020F0704030504030204" pitchFamily="34" charset="0"/>
        <a:ea typeface="PMingLiU" panose="02020500000000000000" pitchFamily="18" charset="-120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Arial Rounded MT Bold" panose="020F0704030504030204" pitchFamily="34" charset="0"/>
        <a:ea typeface="PMingLiU" panose="02020500000000000000" pitchFamily="18" charset="-120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Arial Rounded MT Bold" panose="020F0704030504030204" pitchFamily="34" charset="0"/>
        <a:ea typeface="PMingLiU" panose="02020500000000000000" pitchFamily="18" charset="-120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Arial Rounded MT Bold" panose="020F0704030504030204" pitchFamily="34" charset="0"/>
        <a:ea typeface="PMingLiU" panose="02020500000000000000" pitchFamily="18" charset="-120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Arial Rounded MT Bold" panose="020F0704030504030204" pitchFamily="34" charset="0"/>
        <a:ea typeface="PMingLiU" panose="02020500000000000000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E7"/>
    <a:srgbClr val="F5D9CC"/>
    <a:srgbClr val="FF0000"/>
    <a:srgbClr val="0000FF"/>
    <a:srgbClr val="008000"/>
    <a:srgbClr val="FF3399"/>
    <a:srgbClr val="FF6600"/>
    <a:srgbClr val="00FF00"/>
    <a:srgbClr val="B2B2B2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94300" autoAdjust="0"/>
  </p:normalViewPr>
  <p:slideViewPr>
    <p:cSldViewPr>
      <p:cViewPr varScale="1">
        <p:scale>
          <a:sx n="114" d="100"/>
          <a:sy n="114" d="100"/>
        </p:scale>
        <p:origin x="1404" y="84"/>
      </p:cViewPr>
      <p:guideLst>
        <p:guide orient="horz" pos="4004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2166" y="-90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0" Type="http://schemas.openxmlformats.org/officeDocument/2006/relationships/tableStyles" Target="tableStyles.xml"/><Relationship Id="rId19" Type="http://schemas.openxmlformats.org/officeDocument/2006/relationships/slide" Target="slides/slide16.xml"/><Relationship Id="rId189" Type="http://schemas.openxmlformats.org/officeDocument/2006/relationships/viewProps" Target="viewProps.xml"/><Relationship Id="rId188" Type="http://schemas.openxmlformats.org/officeDocument/2006/relationships/presProps" Target="presProps.xml"/><Relationship Id="rId187" Type="http://schemas.openxmlformats.org/officeDocument/2006/relationships/handoutMaster" Target="handoutMasters/handoutMaster1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004" cy="49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027" tIns="48014" rIns="96027" bIns="48014" numCol="1" anchor="t" anchorCtr="0" compatLnSpc="1"/>
          <a:lstStyle>
            <a:lvl1pPr eaLnBrk="0" hangingPunct="0">
              <a:spcBef>
                <a:spcPct val="20000"/>
              </a:spcBef>
              <a:buSzPct val="50000"/>
              <a:buFont typeface="Arial Rounded MT Bold" panose="020F0704030504030204" pitchFamily="34" charset="0"/>
              <a:buChar char="•"/>
              <a:defRPr kumimoji="0" sz="1300">
                <a:ea typeface="PMingLiU" panose="02020500000000000000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63" y="0"/>
            <a:ext cx="2972004" cy="49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027" tIns="48014" rIns="96027" bIns="48014" numCol="1" anchor="t" anchorCtr="0" compatLnSpc="1"/>
          <a:lstStyle>
            <a:lvl1pPr algn="r" eaLnBrk="0" hangingPunct="0">
              <a:spcBef>
                <a:spcPct val="20000"/>
              </a:spcBef>
              <a:buSzPct val="50000"/>
              <a:buFont typeface="Arial Rounded MT Bold" panose="020F0704030504030204" pitchFamily="34" charset="0"/>
              <a:buChar char="•"/>
              <a:defRPr kumimoji="0" sz="1300">
                <a:ea typeface="PMingLiU" panose="02020500000000000000" pitchFamily="18" charset="-120"/>
              </a:defRPr>
            </a:lvl1pPr>
          </a:lstStyle>
          <a:p>
            <a:pPr>
              <a:defRPr/>
            </a:pPr>
            <a:fld id="{189B83F1-8745-46B3-B1E8-B5664A16790E}" type="datetime1">
              <a:rPr lang="zh-TW" altLang="en-US"/>
            </a:fld>
            <a:endParaRPr lang="en-US" altLang="zh-TW" dirty="0"/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8908"/>
            <a:ext cx="2972004" cy="49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027" tIns="48014" rIns="96027" bIns="48014" numCol="1" anchor="b" anchorCtr="0" compatLnSpc="1"/>
          <a:lstStyle>
            <a:lvl1pPr eaLnBrk="0" hangingPunct="0">
              <a:spcBef>
                <a:spcPct val="20000"/>
              </a:spcBef>
              <a:buSzPct val="50000"/>
              <a:buFont typeface="Arial Rounded MT Bold" panose="020F0704030504030204" pitchFamily="34" charset="0"/>
              <a:buChar char="•"/>
              <a:defRPr kumimoji="0" sz="1300">
                <a:ea typeface="PMingLiU" panose="02020500000000000000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63" y="9448908"/>
            <a:ext cx="2972004" cy="49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027" tIns="48014" rIns="96027" bIns="48014" numCol="1" anchor="b" anchorCtr="0" compatLnSpc="1"/>
          <a:lstStyle>
            <a:lvl1pPr algn="r" eaLnBrk="0" hangingPunct="0">
              <a:spcBef>
                <a:spcPct val="20000"/>
              </a:spcBef>
              <a:buSzPct val="50000"/>
              <a:buFont typeface="Arial Rounded MT Bold" panose="020F0704030504030204" pitchFamily="34" charset="0"/>
              <a:buChar char="•"/>
              <a:defRPr kumimoji="0" sz="1300"/>
            </a:lvl1pPr>
          </a:lstStyle>
          <a:p>
            <a:pPr>
              <a:defRPr/>
            </a:pPr>
            <a:fld id="{CB464F49-C3A4-45F8-8154-42C60D803388}" type="slidenum">
              <a:rPr lang="zh-TW" altLang="en-US"/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004" cy="4968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027" tIns="48014" rIns="96027" bIns="48014" numCol="1" anchor="t" anchorCtr="0" compatLnSpc="1"/>
          <a:lstStyle>
            <a:lvl1pPr eaLnBrk="1" hangingPunct="1">
              <a:spcBef>
                <a:spcPct val="0"/>
              </a:spcBef>
              <a:buSzTx/>
              <a:buFontTx/>
              <a:buNone/>
              <a:defRPr sz="1300">
                <a:latin typeface="Arial" panose="020B0604020202020204" pitchFamily="34" charset="0"/>
                <a:ea typeface="PMingLiU" panose="02020500000000000000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63" y="0"/>
            <a:ext cx="2972004" cy="4968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027" tIns="48014" rIns="96027" bIns="48014" numCol="1" anchor="t" anchorCtr="0" compatLnSpc="1"/>
          <a:lstStyle>
            <a:lvl1pPr algn="r" eaLnBrk="1" hangingPunct="1">
              <a:spcBef>
                <a:spcPct val="0"/>
              </a:spcBef>
              <a:buSzTx/>
              <a:buFontTx/>
              <a:buNone/>
              <a:defRPr sz="1300">
                <a:latin typeface="Arial" panose="020B0604020202020204" pitchFamily="34" charset="0"/>
                <a:ea typeface="PMingLiU" panose="02020500000000000000" pitchFamily="18" charset="-120"/>
              </a:defRPr>
            </a:lvl1pPr>
          </a:lstStyle>
          <a:p>
            <a:pPr>
              <a:defRPr/>
            </a:pPr>
            <a:fld id="{7BB9DF28-AD5B-4296-B318-9D9B2D694EA3}" type="datetime1">
              <a:rPr lang="en-US" altLang="zh-TW"/>
            </a:fld>
            <a:endParaRPr lang="en-US" altLang="zh-TW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5013" y="746125"/>
            <a:ext cx="5387975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494" y="4724454"/>
            <a:ext cx="5487013" cy="44760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027" tIns="48014" rIns="96027" bIns="48014" numCol="1" anchor="t" anchorCtr="0" compatLnSpc="1"/>
          <a:lstStyle/>
          <a:p>
            <a:pPr lvl="0"/>
            <a:r>
              <a:rPr lang="zh-TW" altLang="en-US" noProof="0"/>
              <a:t>按一下以編輯母片</a:t>
            </a:r>
            <a:endParaRPr lang="en-US" altLang="zh-TW" noProof="0"/>
          </a:p>
          <a:p>
            <a:pPr lvl="1"/>
            <a:r>
              <a:rPr lang="zh-TW" altLang="en-US" noProof="0"/>
              <a:t>第二層</a:t>
            </a:r>
            <a:endParaRPr lang="en-US" altLang="zh-TW" noProof="0"/>
          </a:p>
          <a:p>
            <a:pPr lvl="2"/>
            <a:r>
              <a:rPr lang="zh-TW" altLang="en-US" noProof="0"/>
              <a:t>第三層</a:t>
            </a:r>
            <a:endParaRPr lang="en-US" altLang="zh-TW" noProof="0"/>
          </a:p>
          <a:p>
            <a:pPr lvl="3"/>
            <a:r>
              <a:rPr lang="zh-TW" altLang="en-US" noProof="0"/>
              <a:t>第四層</a:t>
            </a:r>
            <a:endParaRPr lang="en-US" altLang="zh-TW" noProof="0"/>
          </a:p>
          <a:p>
            <a:pPr lvl="4"/>
            <a:r>
              <a:rPr lang="zh-TW" altLang="en-US" noProof="0"/>
              <a:t>第五層</a:t>
            </a:r>
            <a:endParaRPr lang="en-US" altLang="zh-TW" noProof="0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8908"/>
            <a:ext cx="2972004" cy="4968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027" tIns="48014" rIns="96027" bIns="48014" numCol="1" anchor="b" anchorCtr="0" compatLnSpc="1"/>
          <a:lstStyle>
            <a:lvl1pPr eaLnBrk="1" hangingPunct="1">
              <a:spcBef>
                <a:spcPct val="0"/>
              </a:spcBef>
              <a:buSzTx/>
              <a:buFontTx/>
              <a:buNone/>
              <a:defRPr sz="1300">
                <a:latin typeface="Arial" panose="020B0604020202020204" pitchFamily="34" charset="0"/>
                <a:ea typeface="PMingLiU" panose="02020500000000000000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63" y="9448908"/>
            <a:ext cx="2972004" cy="49682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027" tIns="48014" rIns="96027" bIns="48014" numCol="1" anchor="b" anchorCtr="0" compatLnSpc="1"/>
          <a:lstStyle>
            <a:lvl1pPr algn="r" eaLnBrk="1" hangingPunct="1">
              <a:spcBef>
                <a:spcPct val="0"/>
              </a:spcBef>
              <a:buSzTx/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5AA6E08-5D1A-40CA-9E67-2962601F9135}" type="slidenum">
              <a:rPr lang="en-US" altLang="zh-TW"/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PMingLiU" panose="02020500000000000000" pitchFamily="18" charset="-12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PMingLiU" panose="02020500000000000000" pitchFamily="18" charset="-12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PMingLiU" panose="02020500000000000000" pitchFamily="18" charset="-12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PMingLiU" panose="02020500000000000000" pitchFamily="18" charset="-12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20500000000000000" pitchFamily="18" charset="-120"/>
        <a:cs typeface="PMingLiU" panose="02020500000000000000" pitchFamily="18" charset="-12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AA6E08-5D1A-40CA-9E67-2962601F9135}" type="slidenum">
              <a:rPr lang="en-US" altLang="zh-TW" smtClean="0"/>
            </a:fld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AA6E08-5D1A-40CA-9E67-2962601F9135}" type="slidenum">
              <a:rPr lang="en-US" altLang="zh-TW" smtClean="0"/>
            </a:fld>
            <a:endParaRPr lang="en-US" altLang="zh-TW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AA6E08-5D1A-40CA-9E67-2962601F9135}" type="slidenum">
              <a:rPr lang="en-US" altLang="zh-TW" smtClean="0"/>
            </a:fld>
            <a:endParaRPr lang="en-US" altLang="zh-TW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投影片圖像版面配置區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  <p:sp>
        <p:nvSpPr>
          <p:cNvPr id="14339" name="日期版面配置區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>
                <a:ea typeface="PMingLiU" panose="02020500000000000000" pitchFamily="18" charset="-120"/>
              </a:rPr>
              <a:t>2016/10/31</a:t>
            </a:r>
            <a:endParaRPr kumimoji="0" lang="zh-TW" altLang="en-US">
              <a:ea typeface="PMingLiU" panose="02020500000000000000" pitchFamily="18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20"/>
          <a:stretch>
            <a:fillRect/>
          </a:stretch>
        </p:blipFill>
        <p:spPr>
          <a:xfrm>
            <a:off x="0" y="6362700"/>
            <a:ext cx="9906000" cy="52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02" y="1337594"/>
            <a:ext cx="8575487" cy="45085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52736"/>
            <a:ext cx="9906000" cy="39624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4758389" y="6440152"/>
            <a:ext cx="389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50089">
            <a:off x="6462561" y="4835832"/>
            <a:ext cx="3667119" cy="4759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24744"/>
            <a:ext cx="9906000" cy="3090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48327"/>
            <a:ext cx="9906000" cy="837057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8504" y="2174291"/>
            <a:ext cx="6552728" cy="5869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6800" rIns="91440" bIns="46800" numCol="1" anchor="ctr" anchorCtr="0" compatLnSpc="1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488505" y="3068638"/>
            <a:ext cx="6480720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>
            <a:spAutoFit/>
          </a:bodyPr>
          <a:lstStyle>
            <a:lvl1pPr>
              <a:defRPr sz="2800"/>
            </a:lvl1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7564304" y="479426"/>
            <a:ext cx="1954193" cy="21544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defTabSz="784225" eaLnBrk="0" hangingPunct="0">
              <a:defRPr/>
            </a:pPr>
            <a:r>
              <a:rPr lang="en-US" altLang="zh-CN" sz="1400" b="1" dirty="0">
                <a:solidFill>
                  <a:srgbClr val="666666"/>
                </a:solidFill>
                <a:latin typeface="FrutigerNext LT Bold" pitchFamily="34" charset="0"/>
                <a:ea typeface="MS PGothic" panose="020B0600070205080204" pitchFamily="34" charset="-128"/>
              </a:rPr>
              <a:t>Security Level: </a:t>
            </a:r>
            <a:endParaRPr lang="en-US" altLang="zh-CN" sz="1400" b="1" dirty="0">
              <a:solidFill>
                <a:srgbClr val="666666"/>
              </a:solidFill>
              <a:latin typeface="FrutigerNext LT Bold" pitchFamily="34" charset="0"/>
              <a:ea typeface="MS PGothic" panose="020B0600070205080204" pitchFamily="34" charset="-128"/>
            </a:endParaRPr>
          </a:p>
        </p:txBody>
      </p:sp>
      <p:sp>
        <p:nvSpPr>
          <p:cNvPr id="10" name="日期版面配置區 7"/>
          <p:cNvSpPr>
            <a:spLocks noGrp="1"/>
          </p:cNvSpPr>
          <p:nvPr>
            <p:ph type="dt" sz="half" idx="2"/>
          </p:nvPr>
        </p:nvSpPr>
        <p:spPr>
          <a:xfrm>
            <a:off x="704528" y="40458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4400326" y="6322528"/>
            <a:ext cx="1105347" cy="28865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87747" tIns="43871" rIns="87747" bIns="43871">
            <a:spAutoFit/>
          </a:bodyPr>
          <a:lstStyle/>
          <a:p>
            <a:pPr defTabSz="877570" eaLnBrk="0" hangingPunct="0">
              <a:defRPr/>
            </a:pPr>
            <a:r>
              <a:rPr lang="en-US" altLang="zh-CN" sz="1300" b="0" dirty="0">
                <a:solidFill>
                  <a:srgbClr val="000000"/>
                </a:solidFill>
                <a:latin typeface="FrutigerNext LT Bold" pitchFamily="34" charset="0"/>
                <a:ea typeface="MS PGothic" panose="020B0600070205080204" pitchFamily="34" charset="-128"/>
              </a:rPr>
              <a:t>Confidential </a:t>
            </a:r>
            <a:endParaRPr lang="en-US" altLang="zh-CN" sz="1300" b="0" dirty="0">
              <a:solidFill>
                <a:srgbClr val="000000"/>
              </a:solidFill>
              <a:latin typeface="FrutigerNext LT Bold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24744"/>
            <a:ext cx="9906000" cy="30906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/>
          <a:srcRect b="25807"/>
          <a:stretch>
            <a:fillRect/>
          </a:stretch>
        </p:blipFill>
        <p:spPr>
          <a:xfrm>
            <a:off x="0" y="6048327"/>
            <a:ext cx="9906000" cy="621033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8504" y="2174291"/>
            <a:ext cx="6552728" cy="5869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6800" rIns="91440" bIns="46800" numCol="1" anchor="ctr" anchorCtr="0" compatLnSpc="1">
            <a:sp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488505" y="3068638"/>
            <a:ext cx="6480720" cy="48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91440" bIns="45720" numCol="1" anchor="t" anchorCtr="0" compatLnSpc="1">
            <a:spAutoFit/>
          </a:bodyPr>
          <a:lstStyle>
            <a:lvl1pPr>
              <a:defRPr sz="2800"/>
            </a:lvl1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7564304" y="479426"/>
            <a:ext cx="1954193" cy="21544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defTabSz="784225" eaLnBrk="0" hangingPunct="0">
              <a:defRPr/>
            </a:pPr>
            <a:r>
              <a:rPr lang="en-US" altLang="zh-CN" sz="1400" b="1" dirty="0">
                <a:solidFill>
                  <a:srgbClr val="666666"/>
                </a:solidFill>
                <a:latin typeface="FrutigerNext LT Bold" pitchFamily="34" charset="0"/>
                <a:ea typeface="MS PGothic" panose="020B0600070205080204" pitchFamily="34" charset="-128"/>
              </a:rPr>
              <a:t>Security Level: </a:t>
            </a:r>
            <a:endParaRPr lang="en-US" altLang="zh-CN" sz="1400" b="1" dirty="0">
              <a:solidFill>
                <a:srgbClr val="666666"/>
              </a:solidFill>
              <a:latin typeface="FrutigerNext LT Bold" pitchFamily="34" charset="0"/>
              <a:ea typeface="MS PGothic" panose="020B0600070205080204" pitchFamily="34" charset="-128"/>
            </a:endParaRPr>
          </a:p>
        </p:txBody>
      </p:sp>
      <p:sp>
        <p:nvSpPr>
          <p:cNvPr id="11" name="日期版面配置區 7"/>
          <p:cNvSpPr>
            <a:spLocks noGrp="1"/>
          </p:cNvSpPr>
          <p:nvPr>
            <p:ph type="dt" sz="half" idx="2"/>
          </p:nvPr>
        </p:nvSpPr>
        <p:spPr>
          <a:xfrm>
            <a:off x="704528" y="40458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20"/>
          <a:stretch>
            <a:fillRect/>
          </a:stretch>
        </p:blipFill>
        <p:spPr>
          <a:xfrm>
            <a:off x="0" y="6362700"/>
            <a:ext cx="9906000" cy="52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1671000"/>
            <a:ext cx="8172450" cy="204603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000" b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4453128"/>
            <a:ext cx="817245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none" spc="200" baseline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378904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4758389" y="6440152"/>
            <a:ext cx="389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50089">
            <a:off x="6462561" y="4835832"/>
            <a:ext cx="3667119" cy="4759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1540" y="1556792"/>
            <a:ext cx="8172450" cy="276832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4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en-US" altLang="zh-TW" dirty="0"/>
              <a:t>Thank You</a:t>
            </a:r>
            <a:endParaRPr lang="en-US" dirty="0"/>
          </a:p>
        </p:txBody>
      </p:sp>
      <p:sp>
        <p:nvSpPr>
          <p:cNvPr id="5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4758389" y="6444200"/>
            <a:ext cx="389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12532"/>
            <a:ext cx="9906000" cy="15453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20"/>
          <a:stretch>
            <a:fillRect/>
          </a:stretch>
        </p:blipFill>
        <p:spPr>
          <a:xfrm>
            <a:off x="0" y="6362700"/>
            <a:ext cx="9906000" cy="52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1556792"/>
            <a:ext cx="8172450" cy="2768320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4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5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4758389" y="6444200"/>
            <a:ext cx="389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50089">
            <a:off x="6462561" y="4835832"/>
            <a:ext cx="3667119" cy="4759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5167"/>
            <a:ext cx="8915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43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375150" cy="216111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035550" y="3964518"/>
            <a:ext cx="4375150" cy="216111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95300" y="6246285"/>
            <a:ext cx="23114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C42719-26FB-4B8F-9F6C-28E59324471B}" type="datetimeFigureOut">
              <a:rPr lang="zh-TW" altLang="en-US"/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384550" y="6246285"/>
            <a:ext cx="31369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7099300" y="6246285"/>
            <a:ext cx="2311400" cy="476249"/>
          </a:xfrm>
        </p:spPr>
        <p:txBody>
          <a:bodyPr/>
          <a:lstStyle>
            <a:lvl1pPr>
              <a:defRPr/>
            </a:lvl1pPr>
          </a:lstStyle>
          <a:p>
            <a:fld id="{1C8CAAB3-D24D-42BD-8179-E55B8CE19B73}" type="slidenum">
              <a:rPr lang="zh-TW" altLang="en-US"/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5167"/>
            <a:ext cx="8915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95300" y="1600201"/>
            <a:ext cx="8915400" cy="4525433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95300" y="6246285"/>
            <a:ext cx="23114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89A2931-4A1B-4910-95B5-2BE270AF449B}" type="datetimeFigureOut">
              <a:rPr lang="zh-TW" altLang="en-US"/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384550" y="6246285"/>
            <a:ext cx="31369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099300" y="6246285"/>
            <a:ext cx="2311400" cy="476249"/>
          </a:xfrm>
        </p:spPr>
        <p:txBody>
          <a:bodyPr/>
          <a:lstStyle>
            <a:lvl1pPr>
              <a:defRPr/>
            </a:lvl1pPr>
          </a:lstStyle>
          <a:p>
            <a:fld id="{C2AD27F2-282A-46EB-BBFF-63359798A452}" type="slidenum">
              <a:rPr lang="zh-TW" altLang="en-US"/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5167"/>
            <a:ext cx="89154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95300" y="1600201"/>
            <a:ext cx="4375150" cy="452543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43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95300" y="6246285"/>
            <a:ext cx="23114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F913CD9-00F6-4B30-B2FB-B871F9B10212}" type="datetimeFigureOut">
              <a:rPr lang="zh-TW" altLang="en-US"/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384550" y="6246285"/>
            <a:ext cx="3136900" cy="47624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099300" y="6246285"/>
            <a:ext cx="2311400" cy="476249"/>
          </a:xfrm>
        </p:spPr>
        <p:txBody>
          <a:bodyPr/>
          <a:lstStyle>
            <a:lvl1pPr>
              <a:defRPr/>
            </a:lvl1pPr>
          </a:lstStyle>
          <a:p>
            <a:fld id="{D1B7D1D4-2D75-40B4-BA69-ABCC682B6476}" type="slidenum">
              <a:rPr lang="zh-TW" altLang="en-US"/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503" y="1360538"/>
            <a:ext cx="8575487" cy="45085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4736976" y="648527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52B0C9D-8E5C-4E38-AD3D-A9CBF8EAF8E3}" type="slidenum">
              <a:rPr lang="zh-TW" altLang="en-US" sz="1800" b="1" smtClean="0">
                <a:solidFill>
                  <a:schemeClr val="bg1"/>
                </a:solidFill>
                <a:effectLst/>
              </a:rPr>
            </a:fld>
            <a:endParaRPr lang="zh-TW" altLang="en-US" sz="18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4736976" y="6453336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52B0C9D-8E5C-4E38-AD3D-A9CBF8EAF8E3}" type="slidenum">
              <a:rPr lang="zh-TW" altLang="en-US" sz="1400" b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zh-TW" altLang="en-US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投影片編號版面配置區 6"/>
          <p:cNvSpPr>
            <a:spLocks noGrp="1"/>
          </p:cNvSpPr>
          <p:nvPr>
            <p:ph type="sldNum" sz="quarter" idx="4"/>
          </p:nvPr>
        </p:nvSpPr>
        <p:spPr>
          <a:xfrm>
            <a:off x="4758389" y="6444200"/>
            <a:ext cx="389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1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1.bin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2.bin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emf"/><Relationship Id="rId1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2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>
          <a:xfrm>
            <a:off x="488504" y="1897293"/>
            <a:ext cx="6552728" cy="1140954"/>
          </a:xfrm>
        </p:spPr>
        <p:txBody>
          <a:bodyPr anchor="ctr"/>
          <a:lstStyle/>
          <a:p>
            <a:r>
              <a:rPr lang="en-US" altLang="zh-TW" sz="4000" dirty="0">
                <a:latin typeface="Arial" panose="020B0604020202020204" pitchFamily="34" charset="0"/>
                <a:ea typeface="標楷體" panose="03000509000000000000" pitchFamily="65" charset="-120"/>
              </a:rPr>
              <a:t>XM</a:t>
            </a:r>
            <a:r>
              <a:rPr lang="zh-TW" altLang="en-US" sz="4000" dirty="0"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4000" dirty="0">
                <a:latin typeface="Arial" panose="020B0604020202020204" pitchFamily="34" charset="0"/>
                <a:ea typeface="標楷體" panose="03000509000000000000" pitchFamily="65" charset="-120"/>
              </a:rPr>
              <a:t>MIPI</a:t>
            </a:r>
            <a:r>
              <a:rPr lang="zh-TW" altLang="en-US" sz="4000" dirty="0"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4000" dirty="0">
                <a:latin typeface="Arial" panose="020B0604020202020204" pitchFamily="34" charset="0"/>
                <a:ea typeface="標楷體" panose="03000509000000000000" pitchFamily="65" charset="-120"/>
              </a:rPr>
              <a:t>Jig </a:t>
            </a:r>
            <a:br>
              <a:rPr lang="en-US" altLang="zh-TW" sz="4000" dirty="0">
                <a:latin typeface="Arial" panose="020B0604020202020204" pitchFamily="34" charset="0"/>
                <a:ea typeface="標楷體" panose="03000509000000000000" pitchFamily="65" charset="-120"/>
              </a:rPr>
            </a:br>
            <a:r>
              <a:rPr lang="en-US" altLang="zh-TW" sz="4000" dirty="0">
                <a:latin typeface="Arial" panose="020B0604020202020204" pitchFamily="34" charset="0"/>
                <a:ea typeface="標楷體" panose="03000509000000000000" pitchFamily="65" charset="-120"/>
              </a:rPr>
              <a:t>WOLVERINE Board</a:t>
            </a:r>
            <a:endParaRPr lang="zh-TW" altLang="en-US" sz="4000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4294967295"/>
          </p:nvPr>
        </p:nvSpPr>
        <p:spPr>
          <a:xfrm>
            <a:off x="1733550" y="4456113"/>
            <a:ext cx="7899970" cy="1143000"/>
          </a:xfrm>
        </p:spPr>
        <p:txBody>
          <a:bodyPr>
            <a:normAutofit/>
          </a:bodyPr>
          <a:lstStyle/>
          <a:p>
            <a:pPr algn="r"/>
            <a:r>
              <a:rPr lang="en-US" altLang="zh-TW" sz="1600" dirty="0"/>
              <a:t>Application Department </a:t>
            </a:r>
            <a:endParaRPr lang="en-US" altLang="zh-TW" sz="1600" dirty="0"/>
          </a:p>
          <a:p>
            <a:pPr algn="r"/>
            <a:r>
              <a:rPr lang="en-US" altLang="zh-TW" sz="1600" dirty="0"/>
              <a:t>Tim Lin, Brandy Liu</a:t>
            </a:r>
            <a:endParaRPr lang="zh-TW" altLang="en-US" sz="16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TW" dirty="0"/>
              <a:t>20180430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8841432" y="400378"/>
            <a:ext cx="91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internal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Software </a:t>
            </a:r>
            <a:r>
              <a:rPr 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Introduction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88504" y="197804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rst.set</a:t>
            </a:r>
            <a:endParaRPr lang="zh-TW" altLang="en-US" b="1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88504" y="1189440"/>
            <a:ext cx="9289034" cy="20941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TW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rst.set</a:t>
            </a:r>
            <a:r>
              <a: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 </a:t>
            </a:r>
            <a:r>
              <a:rPr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D2Time Polarity</a:t>
            </a:r>
            <a:endParaRPr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endParaRPr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It is only controlled by D2 Time and Polarity</a:t>
            </a:r>
            <a:endParaRPr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  <p:sp>
        <p:nvSpPr>
          <p:cNvPr id="12" name="TextBox 2"/>
          <p:cNvSpPr txBox="1"/>
          <p:nvPr/>
        </p:nvSpPr>
        <p:spPr>
          <a:xfrm>
            <a:off x="598510" y="2924944"/>
            <a:ext cx="8064896" cy="138267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pol :"0"   __      ____________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SRST  ____|  |____|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delay      d1  d2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pol :"1"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      ____    ____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SRST      |__|    |_____________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delay      d1  d2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8510" y="4396260"/>
            <a:ext cx="4953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indent="-91440"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pPr marL="91440" indent="-91440"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dirty="0"/>
              <a:t>	</a:t>
            </a:r>
            <a:r>
              <a:rPr lang="en-US" altLang="zh-TW" sz="2000" i="1" dirty="0" err="1"/>
              <a:t>rst.set</a:t>
            </a:r>
            <a:r>
              <a:rPr lang="en-US" altLang="zh-TW" sz="2000" i="1" dirty="0"/>
              <a:t> 0xff 0</a:t>
            </a:r>
            <a:endParaRPr lang="en-US" altLang="zh-TW" sz="2000" i="1" dirty="0"/>
          </a:p>
          <a:p>
            <a:r>
              <a:rPr lang="en-US" altLang="zh-TW" sz="2000" dirty="0"/>
              <a:t>	</a:t>
            </a:r>
            <a:r>
              <a:rPr lang="en-US" altLang="zh-TW" sz="2000" i="1" dirty="0" err="1"/>
              <a:t>rst.reset</a:t>
            </a:r>
            <a:endParaRPr lang="en-US" altLang="zh-TW" sz="2000" i="1" dirty="0"/>
          </a:p>
          <a:p>
            <a:r>
              <a:rPr lang="en-US" altLang="zh-TW" sz="2000" dirty="0">
                <a:latin typeface="PMingLiU" panose="02020500000000000000" pitchFamily="18" charset="-120"/>
              </a:rPr>
              <a:t>	＊</a:t>
            </a:r>
            <a:r>
              <a:rPr lang="en-US" altLang="zh-TW" sz="2000" i="1" dirty="0"/>
              <a:t>Refer to Appendix B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rst.reset</a:t>
            </a:r>
            <a:endParaRPr lang="zh-TW" altLang="en-US" b="1" dirty="0"/>
          </a:p>
        </p:txBody>
      </p:sp>
      <p:sp>
        <p:nvSpPr>
          <p:cNvPr id="4" name="內容版面配置區 5"/>
          <p:cNvSpPr txBox="1"/>
          <p:nvPr/>
        </p:nvSpPr>
        <p:spPr>
          <a:xfrm>
            <a:off x="416496" y="1268760"/>
            <a:ext cx="9289034" cy="410445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TW" sz="3300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rst.reset</a:t>
            </a:r>
            <a:endParaRPr lang="en-US" altLang="zh-TW" sz="33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lang="en-US" altLang="zh-TW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It will reset automatically.</a:t>
            </a:r>
            <a:endParaRPr lang="zh-TW" altLang="en-US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fontAlgn="auto"/>
            <a:r>
              <a:rPr lang="en-US" altLang="zh-TW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  </a:t>
            </a:r>
            <a:r>
              <a:rPr lang="en-US" altLang="zh-TW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lang="en-US" altLang="zh-TW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fontAlgn="auto"/>
            <a:r>
              <a:rPr lang="en-US" altLang="zh-TW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lang="en-US" altLang="zh-TW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lang="en-US" altLang="zh-TW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fontAlgn="auto"/>
            <a:r>
              <a:rPr lang="en-US" altLang="zh-TW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Example:</a:t>
            </a:r>
            <a:endParaRPr lang="en-US" altLang="zh-TW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91440" lvl="8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altLang="zh-TW" sz="2400" b="1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    </a:t>
            </a:r>
            <a:r>
              <a:rPr lang="en-US" altLang="zh-TW" sz="2400" b="1" i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rst.set</a:t>
            </a:r>
            <a:r>
              <a:rPr lang="en-US" altLang="zh-TW" sz="2400" b="1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0xff 0</a:t>
            </a:r>
            <a:endParaRPr lang="en-US" altLang="zh-TW" sz="2400" b="1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91440" lvl="8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altLang="zh-TW" sz="2400" b="1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    </a:t>
            </a:r>
            <a:r>
              <a:rPr lang="en-US" altLang="zh-TW" sz="2400" b="1" i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rst.reset</a:t>
            </a:r>
            <a:endParaRPr lang="en-US" altLang="zh-TW" sz="2400" b="1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 fontAlgn="auto">
              <a:buNone/>
            </a:pPr>
            <a:endParaRPr lang="en-US" altLang="zh-TW" sz="3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fontAlgn="auto"/>
            <a:r>
              <a:rPr lang="zh-TW" altLang="en-US" sz="2400" b="1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＊ </a:t>
            </a:r>
            <a:r>
              <a:rPr lang="en-US" altLang="zh-TW" sz="2400" b="1" i="1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rst.set</a:t>
            </a:r>
            <a:r>
              <a:rPr lang="en-US" altLang="zh-TW" sz="2400" b="1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and </a:t>
            </a:r>
            <a:r>
              <a:rPr lang="en-US" altLang="zh-TW" sz="2400" b="1" i="1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rst.reset</a:t>
            </a:r>
            <a:r>
              <a:rPr lang="en-US" altLang="zh-TW" sz="2400" b="1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are paired and cannot be used alone</a:t>
            </a:r>
            <a:endParaRPr kumimoji="1" lang="en-US" altLang="zh-TW" sz="2400" b="1" i="1" dirty="0">
              <a:solidFill>
                <a:srgbClr val="FF0000"/>
              </a:solidFill>
              <a:latin typeface="+mn-lt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ca210.send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88502" y="1412776"/>
            <a:ext cx="9289034" cy="15841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ca210.send  </a:t>
            </a:r>
            <a:r>
              <a:rPr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Command</a:t>
            </a:r>
            <a:endParaRPr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Send Command to CA210</a:t>
            </a:r>
            <a:endParaRPr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0512" y="2998155"/>
          <a:ext cx="6604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516384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1" dirty="0"/>
                        <a:t>Command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Send</a:t>
                      </a:r>
                      <a:r>
                        <a:rPr lang="en-US" altLang="zh-TW" sz="1800" baseline="0" dirty="0"/>
                        <a:t> Command to KONICA CA210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488502" y="3861048"/>
            <a:ext cx="87849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i="1" dirty="0"/>
              <a:t>None</a:t>
            </a:r>
            <a:endParaRPr lang="en-US" altLang="zh-TW" sz="2400" i="1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800" dirty="0"/>
              <a:t>	</a:t>
            </a:r>
            <a:r>
              <a:rPr lang="en-US" altLang="zh-TW" sz="2000" i="1" dirty="0"/>
              <a:t>ca210.send MES</a:t>
            </a:r>
            <a:endParaRPr lang="en-US" altLang="zh-TW" sz="2000" i="1" dirty="0"/>
          </a:p>
          <a:p>
            <a:endParaRPr lang="en-US" altLang="zh-TW" sz="2000" i="1" dirty="0"/>
          </a:p>
          <a:p>
            <a:r>
              <a:rPr lang="zh-TW" altLang="en-US" sz="2400" i="1" dirty="0">
                <a:latin typeface="PMingLiU" panose="02020500000000000000" pitchFamily="18" charset="-120"/>
              </a:rPr>
              <a:t>＊</a:t>
            </a:r>
            <a:r>
              <a:rPr lang="en-US" altLang="zh-TW" sz="2400" i="1" dirty="0"/>
              <a:t>Please Refer to Appendix CA-210 Connection for details</a:t>
            </a:r>
            <a:endParaRPr lang="en-US" altLang="zh-TW" sz="2400" i="1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ca210.read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60469" y="1340768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ca210.read </a:t>
            </a:r>
            <a:r>
              <a:rPr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FileNam.txt</a:t>
            </a:r>
            <a:endParaRPr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Read Data from CA210</a:t>
            </a:r>
            <a:endParaRPr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 </a:t>
            </a:r>
            <a:r>
              <a:rPr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None</a:t>
            </a:r>
            <a:endParaRPr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8502" y="4293096"/>
            <a:ext cx="878497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dirty="0"/>
              <a:t>	</a:t>
            </a:r>
            <a:r>
              <a:rPr lang="en-US" altLang="zh-TW" sz="2000" i="1" dirty="0"/>
              <a:t>ca210.read a.txt</a:t>
            </a:r>
            <a:endParaRPr lang="en-US" altLang="zh-TW" sz="2000" i="1" dirty="0"/>
          </a:p>
          <a:p>
            <a:endParaRPr lang="en-US" altLang="zh-TW" sz="2000" i="1" dirty="0"/>
          </a:p>
          <a:p>
            <a:r>
              <a:rPr lang="zh-TW" altLang="en-US" sz="2000" i="1" dirty="0">
                <a:latin typeface="PMingLiU" panose="02020500000000000000" pitchFamily="18" charset="-120"/>
              </a:rPr>
              <a:t>＊</a:t>
            </a:r>
            <a:r>
              <a:rPr lang="en-US" altLang="zh-TW" sz="2000" i="1" dirty="0"/>
              <a:t>Please Refer to Appendix CA-210 Connection for details</a:t>
            </a:r>
            <a:endParaRPr lang="en-US" altLang="zh-TW" sz="2000" i="1" dirty="0"/>
          </a:p>
          <a:p>
            <a:endParaRPr lang="en-US" altLang="zh-TW" sz="2000" i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60511" y="3047361"/>
          <a:ext cx="9188991" cy="799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073"/>
                <a:gridCol w="7084918"/>
              </a:tblGrid>
              <a:tr h="3079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4337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i="1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</a:rPr>
                        <a:t>FileNam.txt</a:t>
                      </a:r>
                      <a:endParaRPr lang="en-US" altLang="zh-TW" sz="1800" b="1" i="1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(Optional)</a:t>
                      </a:r>
                      <a:r>
                        <a:rPr lang="en-US" altLang="zh-TW" dirty="0"/>
                        <a:t>Store</a:t>
                      </a:r>
                      <a:r>
                        <a:rPr lang="en-US" altLang="zh-TW" baseline="0" dirty="0"/>
                        <a:t> the File Name, Default Path is under Log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560512" y="260648"/>
            <a:ext cx="8064897" cy="798600"/>
          </a:xfrm>
        </p:spPr>
        <p:txBody>
          <a:bodyPr/>
          <a:lstStyle/>
          <a:p>
            <a:r>
              <a:rPr lang="en-US" altLang="zh-TW" b="1" dirty="0"/>
              <a:t>ca210.xfer</a:t>
            </a:r>
            <a:endParaRPr lang="zh-TW" altLang="en-US" b="1" dirty="0"/>
          </a:p>
        </p:txBody>
      </p:sp>
      <p:sp>
        <p:nvSpPr>
          <p:cNvPr id="4" name="內容版面配置區 5"/>
          <p:cNvSpPr txBox="1"/>
          <p:nvPr/>
        </p:nvSpPr>
        <p:spPr>
          <a:xfrm>
            <a:off x="507500" y="1090975"/>
            <a:ext cx="9289034" cy="1941661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ca210.xfer  </a:t>
            </a:r>
            <a:r>
              <a:rPr lang="en-US" altLang="zh-TW" sz="2000" i="1" dirty="0" err="1"/>
              <a:t>Cmd</a:t>
            </a:r>
            <a:r>
              <a:rPr lang="en-US" altLang="zh-TW" sz="2000" i="1" dirty="0"/>
              <a:t>  Time FileName.txt</a:t>
            </a:r>
            <a:endParaRPr lang="en-US" altLang="zh-TW" sz="2000" i="1" dirty="0"/>
          </a:p>
          <a:p>
            <a:r>
              <a:rPr lang="en-US" altLang="zh-TW" sz="2400" dirty="0"/>
              <a:t>Description: </a:t>
            </a:r>
            <a:endParaRPr lang="en-US" altLang="zh-TW" sz="2400" dirty="0"/>
          </a:p>
          <a:p>
            <a:r>
              <a:rPr lang="en-US" altLang="zh-TW" sz="2400" b="0" dirty="0"/>
              <a:t>Send Command and Read Data from CA210 , Store Data to Txt File</a:t>
            </a:r>
            <a:endParaRPr lang="en-US" altLang="zh-TW" sz="2400" b="0" dirty="0"/>
          </a:p>
          <a:p>
            <a:r>
              <a:rPr lang="en-US" altLang="zh-TW" sz="2400" dirty="0"/>
              <a:t>Parameter:</a:t>
            </a:r>
            <a:endParaRPr lang="en-US" altLang="zh-TW" sz="24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79510" y="2924944"/>
          <a:ext cx="92170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856"/>
                <a:gridCol w="7749168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Cmd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CA210 Command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Time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/>
                        <a:t>Delay Time(</a:t>
                      </a:r>
                      <a:r>
                        <a:rPr lang="en-US" altLang="zh-TW" dirty="0"/>
                        <a:t>Millisecond</a:t>
                      </a:r>
                      <a:r>
                        <a:rPr lang="en-US" altLang="zh-TW" baseline="0" dirty="0"/>
                        <a:t>) Between Sending Command and Reading Data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FileName.txt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(Optional)</a:t>
                      </a:r>
                      <a:r>
                        <a:rPr lang="en-US" altLang="zh-TW" dirty="0"/>
                        <a:t>Store</a:t>
                      </a:r>
                      <a:r>
                        <a:rPr lang="en-US" altLang="zh-TW" baseline="0" dirty="0"/>
                        <a:t> the File Name, Default Path is under Log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3933" y="4653136"/>
            <a:ext cx="97930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800" dirty="0"/>
              <a:t>	</a:t>
            </a:r>
            <a:r>
              <a:rPr lang="en-US" altLang="zh-TW" sz="2000" i="1" dirty="0"/>
              <a:t> ca210.xfer MES 200 NL gamma.txt</a:t>
            </a:r>
            <a:r>
              <a:rPr lang="en-US" altLang="zh-TW" sz="2400" i="1" dirty="0"/>
              <a:t> </a:t>
            </a:r>
            <a:r>
              <a:rPr lang="en-US" altLang="zh-TW" sz="1600" b="1" i="1" dirty="0"/>
              <a:t>(Send MES instruction, read data after 200 </a:t>
            </a:r>
            <a:r>
              <a:rPr lang="en-US" altLang="zh-TW" sz="1600" b="1" i="1" dirty="0" err="1"/>
              <a:t>ms</a:t>
            </a:r>
            <a:r>
              <a:rPr lang="en-US" altLang="zh-TW" sz="1600" b="1" i="1" dirty="0"/>
              <a:t>)</a:t>
            </a:r>
            <a:endParaRPr lang="en-US" altLang="zh-TW" sz="1600" b="1" i="1" dirty="0"/>
          </a:p>
          <a:p>
            <a:r>
              <a:rPr lang="en-US" altLang="zh-TW" sz="1600" i="1" dirty="0">
                <a:latin typeface="PMingLiU" panose="02020500000000000000" pitchFamily="18" charset="-120"/>
              </a:rPr>
              <a:t>	</a:t>
            </a:r>
            <a:r>
              <a:rPr lang="zh-TW" altLang="en-US" sz="1600" i="1" dirty="0">
                <a:latin typeface="PMingLiU" panose="02020500000000000000" pitchFamily="18" charset="-120"/>
              </a:rPr>
              <a:t>＊</a:t>
            </a:r>
            <a:r>
              <a:rPr lang="en-US" altLang="zh-TW" sz="1600" i="1" dirty="0"/>
              <a:t>Please Refer to Appendix CA-210 Connection for details</a:t>
            </a:r>
            <a:endParaRPr lang="en-US" altLang="zh-TW" sz="1600" i="1" dirty="0"/>
          </a:p>
          <a:p>
            <a:endParaRPr lang="en-US" altLang="zh-TW" sz="1600" b="1" i="1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comm.send</a:t>
            </a:r>
            <a:endParaRPr lang="zh-TW" altLang="en-US" b="1" dirty="0"/>
          </a:p>
        </p:txBody>
      </p:sp>
      <p:sp>
        <p:nvSpPr>
          <p:cNvPr id="6" name="內容版面配置區 5"/>
          <p:cNvSpPr txBox="1"/>
          <p:nvPr/>
        </p:nvSpPr>
        <p:spPr>
          <a:xfrm>
            <a:off x="488502" y="1412776"/>
            <a:ext cx="9289034" cy="20941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 err="1"/>
              <a:t>comm.send</a:t>
            </a:r>
            <a:r>
              <a:rPr lang="en-US" altLang="zh-TW" dirty="0"/>
              <a:t>  </a:t>
            </a:r>
            <a:r>
              <a:rPr lang="en-US" altLang="zh-TW" sz="2000" i="1" dirty="0"/>
              <a:t>Command</a:t>
            </a:r>
            <a:endParaRPr lang="en-US" altLang="zh-TW" sz="2000" i="1" dirty="0"/>
          </a:p>
          <a:p>
            <a:r>
              <a:rPr lang="en-US" altLang="zh-TW" sz="2400" dirty="0"/>
              <a:t>Description: </a:t>
            </a:r>
            <a:r>
              <a:rPr lang="en-US" altLang="zh-TW" sz="2400" b="0" dirty="0"/>
              <a:t>Send Command Over Serial Port </a:t>
            </a:r>
            <a:endParaRPr lang="en-US" altLang="zh-TW" sz="2400" b="0" dirty="0"/>
          </a:p>
          <a:p>
            <a:r>
              <a:rPr lang="en-US" altLang="zh-TW" sz="2400" dirty="0"/>
              <a:t>Parameter:</a:t>
            </a:r>
            <a:endParaRPr lang="en-US" altLang="zh-TW" sz="24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3119" y="3136050"/>
          <a:ext cx="6604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516384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0" dirty="0"/>
                        <a:t>Command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Send</a:t>
                      </a:r>
                      <a:r>
                        <a:rPr lang="en-US" altLang="zh-TW" sz="1800" baseline="0" dirty="0"/>
                        <a:t> Command to Instrument over the Serial Port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29271" y="4132128"/>
            <a:ext cx="4953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800" dirty="0"/>
              <a:t>	</a:t>
            </a:r>
            <a:r>
              <a:rPr lang="en-US" altLang="zh-TW" sz="2000" i="1" dirty="0" err="1"/>
              <a:t>comm.send</a:t>
            </a:r>
            <a:r>
              <a:rPr lang="en-US" altLang="zh-TW" sz="2000" i="1" dirty="0"/>
              <a:t> MES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47514" y="260648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comm.read</a:t>
            </a:r>
            <a:endParaRPr lang="zh-TW" altLang="en-US" b="1" dirty="0"/>
          </a:p>
        </p:txBody>
      </p:sp>
      <p:sp>
        <p:nvSpPr>
          <p:cNvPr id="6" name="內容版面配置區 5"/>
          <p:cNvSpPr txBox="1"/>
          <p:nvPr/>
        </p:nvSpPr>
        <p:spPr>
          <a:xfrm>
            <a:off x="462632" y="1340768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 err="1"/>
              <a:t>comm.read</a:t>
            </a:r>
            <a:r>
              <a:rPr lang="en-US" altLang="zh-TW" dirty="0"/>
              <a:t>  </a:t>
            </a:r>
            <a:endParaRPr lang="en-US" altLang="zh-TW" dirty="0"/>
          </a:p>
          <a:p>
            <a:r>
              <a:rPr lang="en-US" altLang="zh-TW" sz="2400" dirty="0"/>
              <a:t>Description: </a:t>
            </a:r>
            <a:r>
              <a:rPr lang="en-US" altLang="zh-TW" sz="2400" b="0" dirty="0"/>
              <a:t>Read Data from Instrument over the Serial Port</a:t>
            </a:r>
            <a:endParaRPr lang="en-US" altLang="zh-TW" sz="2400" b="0" dirty="0"/>
          </a:p>
          <a:p>
            <a:r>
              <a:rPr lang="en-US" altLang="zh-TW" sz="2400" dirty="0"/>
              <a:t>Parameter: </a:t>
            </a:r>
            <a:r>
              <a:rPr lang="en-US" altLang="zh-TW" sz="2400" b="0" dirty="0"/>
              <a:t>None</a:t>
            </a:r>
            <a:endParaRPr lang="en-US" altLang="zh-TW" sz="2400" b="0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60512" y="3284984"/>
            <a:ext cx="4953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dirty="0"/>
              <a:t>	</a:t>
            </a:r>
            <a:r>
              <a:rPr lang="en-US" altLang="zh-TW" sz="2000" i="1" dirty="0" err="1"/>
              <a:t>comm.read</a:t>
            </a:r>
            <a:endParaRPr lang="en-US" altLang="zh-TW" sz="2000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63929" y="212397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comm.xfer</a:t>
            </a:r>
            <a:endParaRPr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94951" y="4293096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en-US" altLang="zh-TW" sz="2000" i="1" dirty="0" err="1"/>
              <a:t>comm.xfer</a:t>
            </a:r>
            <a:r>
              <a:rPr lang="en-US" altLang="zh-TW" sz="2000" i="1" dirty="0"/>
              <a:t> Command</a:t>
            </a:r>
            <a:endParaRPr lang="en-US" altLang="zh-TW" sz="2000" i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comm.xfer</a:t>
            </a:r>
            <a:r>
              <a:rPr lang="en-US" altLang="zh-TW" sz="3300" dirty="0"/>
              <a:t> </a:t>
            </a:r>
            <a:r>
              <a:rPr lang="en-US" altLang="zh-TW" sz="2200" i="1" dirty="0"/>
              <a:t>Command 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Send Command and Read Data from Instrument over the Serial Port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60469" y="3284984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175"/>
                <a:gridCol w="636780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Instrument Command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513652" y="217775"/>
            <a:ext cx="8064897" cy="798600"/>
          </a:xfrm>
        </p:spPr>
        <p:txBody>
          <a:bodyPr/>
          <a:lstStyle/>
          <a:p>
            <a:r>
              <a:rPr lang="en-US" altLang="zh-TW" b="1" dirty="0"/>
              <a:t>k80.bright.read</a:t>
            </a:r>
            <a:endParaRPr lang="zh-TW" altLang="en-US" b="1" dirty="0"/>
          </a:p>
        </p:txBody>
      </p:sp>
      <p:sp>
        <p:nvSpPr>
          <p:cNvPr id="4" name="內容版面配置區 5"/>
          <p:cNvSpPr txBox="1"/>
          <p:nvPr/>
        </p:nvSpPr>
        <p:spPr>
          <a:xfrm>
            <a:off x="507500" y="1090975"/>
            <a:ext cx="9289034" cy="194166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k80.bright.read </a:t>
            </a:r>
            <a:r>
              <a:rPr lang="en-US" altLang="zh-TW" sz="2000" i="1" dirty="0"/>
              <a:t>FileName.txt</a:t>
            </a:r>
            <a:endParaRPr lang="en-US" altLang="zh-TW" sz="2000" i="1" dirty="0"/>
          </a:p>
          <a:p>
            <a:r>
              <a:rPr lang="en-US" altLang="zh-TW" sz="2400" dirty="0"/>
              <a:t>Description: </a:t>
            </a:r>
            <a:endParaRPr lang="en-US" altLang="zh-TW" sz="2400" dirty="0"/>
          </a:p>
          <a:p>
            <a:r>
              <a:rPr lang="en-US" altLang="zh-TW" sz="2400" b="0" dirty="0"/>
              <a:t>Read Bright Data from K80 and Store Data to Txt File</a:t>
            </a:r>
            <a:endParaRPr lang="en-US" altLang="zh-TW" sz="2400" b="0" dirty="0"/>
          </a:p>
          <a:p>
            <a:r>
              <a:rPr lang="en-US" altLang="zh-TW" sz="2400" dirty="0"/>
              <a:t>Parameter:</a:t>
            </a:r>
            <a:endParaRPr lang="en-US" altLang="zh-TW" sz="24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79510" y="3032636"/>
          <a:ext cx="921702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194"/>
                <a:gridCol w="7507830"/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FileName.txt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(Optional) </a:t>
                      </a:r>
                      <a:r>
                        <a:rPr lang="en-US" altLang="zh-TW" dirty="0"/>
                        <a:t>Store</a:t>
                      </a:r>
                      <a:r>
                        <a:rPr lang="en-US" altLang="zh-TW" baseline="0" dirty="0"/>
                        <a:t> the File Name, Default Path is under Log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07500" y="3861048"/>
            <a:ext cx="979308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800" dirty="0"/>
              <a:t>	</a:t>
            </a:r>
            <a:r>
              <a:rPr lang="en-US" altLang="zh-TW" sz="2000" i="1" dirty="0"/>
              <a:t> k80.bright.read bright.txt</a:t>
            </a:r>
            <a:r>
              <a:rPr lang="en-US" altLang="zh-TW" sz="2400" i="1" dirty="0"/>
              <a:t> </a:t>
            </a:r>
            <a:r>
              <a:rPr lang="en-US" altLang="zh-TW" sz="1600" b="1" i="1" dirty="0"/>
              <a:t>(read data and Save Data to bright.txt)</a:t>
            </a:r>
            <a:endParaRPr lang="en-US" altLang="zh-TW" sz="1600" b="1" i="1" dirty="0"/>
          </a:p>
          <a:p>
            <a:endParaRPr lang="en-US" altLang="zh-TW" sz="1600" b="1" i="1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560512" y="260648"/>
            <a:ext cx="8064897" cy="798600"/>
          </a:xfrm>
        </p:spPr>
        <p:txBody>
          <a:bodyPr/>
          <a:lstStyle/>
          <a:p>
            <a:r>
              <a:rPr lang="en-US" altLang="zh-TW" b="1" dirty="0"/>
              <a:t>k80.flicker.read</a:t>
            </a:r>
            <a:endParaRPr lang="zh-TW" altLang="en-US" b="1" dirty="0"/>
          </a:p>
        </p:txBody>
      </p:sp>
      <p:sp>
        <p:nvSpPr>
          <p:cNvPr id="4" name="內容版面配置區 5"/>
          <p:cNvSpPr txBox="1"/>
          <p:nvPr/>
        </p:nvSpPr>
        <p:spPr>
          <a:xfrm>
            <a:off x="507500" y="1090975"/>
            <a:ext cx="9289034" cy="194166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k80.flicker.read  </a:t>
            </a:r>
            <a:r>
              <a:rPr lang="en-US" altLang="zh-TW" sz="2000" i="1" dirty="0"/>
              <a:t>FileName.txt</a:t>
            </a:r>
            <a:endParaRPr lang="en-US" altLang="zh-TW" sz="2000" i="1" dirty="0"/>
          </a:p>
          <a:p>
            <a:r>
              <a:rPr lang="en-US" altLang="zh-TW" sz="2400" dirty="0"/>
              <a:t>Description: </a:t>
            </a:r>
            <a:endParaRPr lang="en-US" altLang="zh-TW" sz="2400" dirty="0"/>
          </a:p>
          <a:p>
            <a:r>
              <a:rPr lang="en-US" altLang="zh-TW" sz="2400" b="0" dirty="0"/>
              <a:t>Read Data from K80 and Store Data to Txt File</a:t>
            </a:r>
            <a:endParaRPr lang="en-US" altLang="zh-TW" sz="2400" b="0" dirty="0"/>
          </a:p>
          <a:p>
            <a:r>
              <a:rPr lang="en-US" altLang="zh-TW" sz="2400" dirty="0"/>
              <a:t>Parameter:</a:t>
            </a:r>
            <a:endParaRPr lang="en-US" altLang="zh-TW" sz="24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04377" y="3032636"/>
          <a:ext cx="92170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19"/>
                <a:gridCol w="7604705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FileName.txt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(Optional) </a:t>
                      </a:r>
                      <a:r>
                        <a:rPr lang="en-US" altLang="zh-TW" dirty="0"/>
                        <a:t>Store</a:t>
                      </a:r>
                      <a:r>
                        <a:rPr lang="en-US" altLang="zh-TW" baseline="0" dirty="0"/>
                        <a:t> the File Name, Default Path is under Log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04377" y="4005064"/>
            <a:ext cx="979308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800" dirty="0"/>
              <a:t>	</a:t>
            </a:r>
            <a:r>
              <a:rPr lang="en-US" altLang="zh-TW" sz="2000" i="1" dirty="0"/>
              <a:t> k80.flicker.read flicker.txt</a:t>
            </a:r>
            <a:r>
              <a:rPr lang="en-US" altLang="zh-TW" sz="2400" i="1" dirty="0"/>
              <a:t> </a:t>
            </a:r>
            <a:r>
              <a:rPr lang="en-US" altLang="zh-TW" sz="1600" i="1" dirty="0">
                <a:latin typeface="PMingLiU" panose="02020500000000000000" pitchFamily="18" charset="-120"/>
              </a:rPr>
              <a:t>	</a:t>
            </a:r>
            <a:endParaRPr lang="en-US" altLang="zh-TW" sz="1600" i="1" dirty="0"/>
          </a:p>
          <a:p>
            <a:endParaRPr lang="en-US" altLang="zh-TW" sz="1600" b="1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you Execute </a:t>
            </a:r>
            <a:r>
              <a:rPr lang="en-US" altLang="zh-TW" dirty="0" err="1"/>
              <a:t>XmDisplayStudio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35212" y="4796825"/>
            <a:ext cx="6010275" cy="140945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60512" y="1268760"/>
            <a:ext cx="878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It will automatically create folders</a:t>
            </a:r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171352" y="1916832"/>
          <a:ext cx="8174135" cy="2711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512"/>
                <a:gridCol w="5616623"/>
              </a:tblGrid>
              <a:tr h="205737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Name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Description</a:t>
                      </a:r>
                      <a:endParaRPr lang="zh-TW" altLang="en-US" sz="1600" dirty="0"/>
                    </a:p>
                  </a:txBody>
                  <a:tcPr/>
                </a:tc>
              </a:tr>
              <a:tr h="205737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Driver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Xm</a:t>
                      </a:r>
                      <a:r>
                        <a:rPr lang="en-US" altLang="zh-TW" sz="1600" dirty="0"/>
                        <a:t>-Plus</a:t>
                      </a:r>
                      <a:r>
                        <a:rPr lang="en-US" altLang="zh-TW" sz="1600" baseline="0" dirty="0"/>
                        <a:t> USB Controller Driver</a:t>
                      </a:r>
                      <a:endParaRPr lang="zh-TW" altLang="en-US" sz="1600" dirty="0"/>
                    </a:p>
                  </a:txBody>
                  <a:tcPr/>
                </a:tc>
              </a:tr>
              <a:tr h="205737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Image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Test</a:t>
                      </a:r>
                      <a:r>
                        <a:rPr lang="en-US" altLang="zh-TW" sz="1600" baseline="0" dirty="0"/>
                        <a:t> Pattern</a:t>
                      </a:r>
                      <a:endParaRPr lang="zh-TW" altLang="en-US" sz="1600" dirty="0"/>
                    </a:p>
                  </a:txBody>
                  <a:tcPr/>
                </a:tc>
              </a:tr>
              <a:tr h="205737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Log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Log</a:t>
                      </a:r>
                      <a:r>
                        <a:rPr lang="en-US" altLang="zh-TW" sz="1600" baseline="0" dirty="0"/>
                        <a:t> Data</a:t>
                      </a:r>
                      <a:endParaRPr lang="zh-TW" altLang="en-US" sz="1600" dirty="0"/>
                    </a:p>
                  </a:txBody>
                  <a:tcPr/>
                </a:tc>
              </a:tr>
              <a:tr h="205737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Scope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Store</a:t>
                      </a:r>
                      <a:r>
                        <a:rPr lang="en-US" altLang="zh-TW" sz="1600" baseline="0" dirty="0"/>
                        <a:t> Image from Oscilloscope</a:t>
                      </a:r>
                      <a:endParaRPr lang="zh-TW" altLang="en-US" sz="1600" dirty="0"/>
                    </a:p>
                  </a:txBody>
                  <a:tcPr/>
                </a:tc>
              </a:tr>
              <a:tr h="205737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Script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Verification</a:t>
                      </a:r>
                      <a:r>
                        <a:rPr lang="en-US" altLang="zh-TW" sz="1600" baseline="0" dirty="0"/>
                        <a:t> Script</a:t>
                      </a:r>
                      <a:endParaRPr lang="zh-TW" altLang="en-US" sz="1600" dirty="0"/>
                    </a:p>
                  </a:txBody>
                  <a:tcPr/>
                </a:tc>
              </a:tr>
              <a:tr h="364584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EPP2USB_DLL_V12.dll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Xm</a:t>
                      </a:r>
                      <a:r>
                        <a:rPr lang="en-US" altLang="zh-TW" sz="1600" dirty="0"/>
                        <a:t>-Plus</a:t>
                      </a:r>
                      <a:r>
                        <a:rPr lang="en-US" altLang="zh-TW" sz="1600" baseline="0" dirty="0"/>
                        <a:t> Bridge Library</a:t>
                      </a:r>
                      <a:endParaRPr lang="zh-TW" altLang="en-US" sz="1600" dirty="0"/>
                    </a:p>
                  </a:txBody>
                  <a:tcPr/>
                </a:tc>
              </a:tr>
              <a:tr h="205737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XMColoredLib.dll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Xm</a:t>
                      </a:r>
                      <a:r>
                        <a:rPr lang="en-US" altLang="zh-TW" sz="1600" dirty="0"/>
                        <a:t>-Plus </a:t>
                      </a:r>
                      <a:r>
                        <a:rPr lang="en-US" altLang="zh-TW" sz="1600" dirty="0" err="1"/>
                        <a:t>Richtextbox</a:t>
                      </a:r>
                      <a:r>
                        <a:rPr lang="en-US" altLang="zh-TW" sz="1600" baseline="0" dirty="0"/>
                        <a:t> </a:t>
                      </a:r>
                      <a:r>
                        <a:rPr lang="en-US" altLang="zh-TW" sz="1600" baseline="0" dirty="0" err="1"/>
                        <a:t>Libary</a:t>
                      </a:r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chamber.on</a:t>
            </a:r>
            <a:endParaRPr lang="zh-TW" altLang="en-US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502176" y="1268760"/>
            <a:ext cx="9289034" cy="194166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 err="1"/>
              <a:t>chamber.on</a:t>
            </a:r>
            <a:endParaRPr lang="en-US" altLang="zh-TW" dirty="0"/>
          </a:p>
          <a:p>
            <a:r>
              <a:rPr lang="en-US" altLang="zh-TW" sz="2400" dirty="0"/>
              <a:t>Description: </a:t>
            </a:r>
            <a:endParaRPr lang="en-US" altLang="zh-TW" sz="2400" dirty="0"/>
          </a:p>
          <a:p>
            <a:r>
              <a:rPr lang="en-US" altLang="zh-TW" sz="2400" b="0" dirty="0"/>
              <a:t>Open the Chamber</a:t>
            </a:r>
            <a:endParaRPr lang="en-US" altLang="zh-TW" sz="2400" b="0" dirty="0"/>
          </a:p>
          <a:p>
            <a:r>
              <a:rPr lang="en-US" altLang="zh-TW" sz="2400" dirty="0" err="1"/>
              <a:t>Parameter:</a:t>
            </a:r>
            <a:r>
              <a:rPr lang="en-US" altLang="zh-TW" sz="2400" i="1" dirty="0" err="1"/>
              <a:t>None</a:t>
            </a:r>
            <a:endParaRPr lang="en-US" altLang="zh-TW" sz="2400" i="1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chamber.off</a:t>
            </a:r>
            <a:endParaRPr lang="zh-TW" altLang="en-US" dirty="0"/>
          </a:p>
        </p:txBody>
      </p:sp>
      <p:sp>
        <p:nvSpPr>
          <p:cNvPr id="4" name="內容版面配置區 5"/>
          <p:cNvSpPr txBox="1"/>
          <p:nvPr/>
        </p:nvSpPr>
        <p:spPr>
          <a:xfrm>
            <a:off x="502176" y="1268760"/>
            <a:ext cx="9289034" cy="194166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 err="1"/>
              <a:t>chamber.ff</a:t>
            </a:r>
            <a:endParaRPr lang="en-US" altLang="zh-TW" dirty="0"/>
          </a:p>
          <a:p>
            <a:r>
              <a:rPr lang="en-US" altLang="zh-TW" sz="2400" dirty="0"/>
              <a:t>Description: </a:t>
            </a:r>
            <a:endParaRPr lang="en-US" altLang="zh-TW" sz="2400" dirty="0"/>
          </a:p>
          <a:p>
            <a:r>
              <a:rPr lang="en-US" altLang="zh-TW" sz="2400" b="0" dirty="0"/>
              <a:t>Close the Chamber</a:t>
            </a:r>
            <a:endParaRPr lang="en-US" altLang="zh-TW" sz="2400" b="0" dirty="0"/>
          </a:p>
          <a:p>
            <a:r>
              <a:rPr lang="en-US" altLang="zh-TW" sz="2400" dirty="0" err="1"/>
              <a:t>Parameter:</a:t>
            </a:r>
            <a:r>
              <a:rPr lang="en-US" altLang="zh-TW" sz="2400" i="1" dirty="0" err="1"/>
              <a:t>None</a:t>
            </a:r>
            <a:endParaRPr lang="en-US" altLang="zh-TW" sz="2400" i="1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chamber.temp</a:t>
            </a:r>
            <a:endParaRPr lang="zh-TW" altLang="en-US" dirty="0"/>
          </a:p>
        </p:txBody>
      </p:sp>
      <p:sp>
        <p:nvSpPr>
          <p:cNvPr id="4" name="內容版面配置區 5"/>
          <p:cNvSpPr txBox="1"/>
          <p:nvPr/>
        </p:nvSpPr>
        <p:spPr>
          <a:xfrm>
            <a:off x="502176" y="1268760"/>
            <a:ext cx="9289034" cy="194166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 err="1"/>
              <a:t>chamber.temp</a:t>
            </a:r>
            <a:r>
              <a:rPr lang="en-US" altLang="zh-TW" dirty="0"/>
              <a:t>  </a:t>
            </a:r>
            <a:r>
              <a:rPr lang="en-US" altLang="zh-TW" b="0" dirty="0"/>
              <a:t>temperature</a:t>
            </a:r>
            <a:endParaRPr lang="en-US" altLang="zh-TW" dirty="0"/>
          </a:p>
          <a:p>
            <a:r>
              <a:rPr lang="en-US" altLang="zh-TW" sz="2400" dirty="0"/>
              <a:t>Description: </a:t>
            </a:r>
            <a:endParaRPr lang="en-US" altLang="zh-TW" sz="2400" dirty="0"/>
          </a:p>
          <a:p>
            <a:r>
              <a:rPr lang="en-US" altLang="zh-TW" sz="2400" b="0" dirty="0"/>
              <a:t>Set the Chamber temperature</a:t>
            </a:r>
            <a:endParaRPr lang="en-US" altLang="zh-TW" sz="2400" b="0" dirty="0"/>
          </a:p>
          <a:p>
            <a:r>
              <a:rPr lang="en-US" altLang="zh-TW" sz="2400" dirty="0"/>
              <a:t>Parameter:</a:t>
            </a:r>
            <a:r>
              <a:rPr lang="en-US" altLang="zh-TW" sz="2400" b="0" dirty="0"/>
              <a:t> </a:t>
            </a:r>
            <a:r>
              <a:rPr lang="en-US" altLang="zh-TW" sz="2400" b="0" i="1" dirty="0"/>
              <a:t>temperature</a:t>
            </a:r>
            <a:endParaRPr lang="en-US" altLang="zh-TW" sz="2400" i="1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cpu.addr.write</a:t>
            </a:r>
            <a:endParaRPr lang="zh-TW" altLang="en-US" b="1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cpu.addr.write</a:t>
            </a:r>
            <a:r>
              <a:rPr lang="en-US" altLang="zh-TW" sz="3300" dirty="0"/>
              <a:t> </a:t>
            </a:r>
            <a:r>
              <a:rPr lang="en-US" altLang="zh-TW" sz="2200" i="1" dirty="0"/>
              <a:t>command []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Send Command through CPU Interface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0469" y="3284984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Command[]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/>
                        <a:t>commands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94950" y="4293096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        </a:t>
            </a:r>
            <a:r>
              <a:rPr lang="en-US" altLang="zh-TW" sz="2000" i="1" dirty="0" err="1"/>
              <a:t>cpu.addr.write</a:t>
            </a:r>
            <a:r>
              <a:rPr lang="en-US" altLang="zh-TW" sz="2000" i="1" dirty="0"/>
              <a:t> 0x8d 0x14 0xA1 0xC8 0xAF</a:t>
            </a:r>
            <a:endParaRPr lang="en-US" altLang="zh-TW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68" y="4437112"/>
            <a:ext cx="3604180" cy="158746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cpu.data.write</a:t>
            </a:r>
            <a:endParaRPr lang="zh-TW" altLang="en-US" b="1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cpu.data.write</a:t>
            </a:r>
            <a:r>
              <a:rPr lang="en-US" altLang="zh-TW" sz="3300" dirty="0"/>
              <a:t> </a:t>
            </a:r>
            <a:r>
              <a:rPr lang="en-US" altLang="zh-TW" sz="2200" i="1" dirty="0"/>
              <a:t>command []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Send data through CPU interface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60469" y="3284984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/>
                        <a:t>Data[]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94950" y="4293096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</a:t>
            </a:r>
            <a:r>
              <a:rPr lang="en-US" altLang="zh-TW" sz="2000" i="1" dirty="0" err="1"/>
              <a:t>cpu.data.write</a:t>
            </a:r>
            <a:r>
              <a:rPr lang="en-US" altLang="zh-TW" sz="2000" i="1" dirty="0"/>
              <a:t> 0xff</a:t>
            </a:r>
            <a:endParaRPr lang="en-US" altLang="zh-TW" sz="2000" i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98" y="4437112"/>
            <a:ext cx="3895990" cy="1587462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mcu.cs.h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mcu.cs.h</a:t>
            </a:r>
            <a:r>
              <a:rPr lang="en-US" altLang="zh-TW" sz="3300" dirty="0"/>
              <a:t> 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    /CS to High</a:t>
            </a:r>
            <a:endParaRPr lang="en-US" altLang="zh-TW" sz="2600" b="0" dirty="0"/>
          </a:p>
          <a:p>
            <a:r>
              <a:rPr lang="en-US" altLang="zh-TW" sz="2600" dirty="0"/>
              <a:t>Parameter: no parameter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88502" y="3430140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</a:t>
            </a:r>
            <a:r>
              <a:rPr lang="en-US" altLang="zh-TW" sz="2000" i="1" dirty="0" err="1"/>
              <a:t>mcu.cs.h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mcu.cs.l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mcu.cs.l</a:t>
            </a:r>
            <a:r>
              <a:rPr lang="en-US" altLang="zh-TW" sz="3300" dirty="0"/>
              <a:t> 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    /CS to Low</a:t>
            </a:r>
            <a:endParaRPr lang="en-US" altLang="zh-TW" sz="2600" b="0" dirty="0"/>
          </a:p>
          <a:p>
            <a:r>
              <a:rPr lang="en-US" altLang="zh-TW" sz="2600" dirty="0"/>
              <a:t>Parameter: no parameter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89758" y="3430140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</a:t>
            </a:r>
            <a:r>
              <a:rPr lang="en-US" altLang="zh-TW" sz="2000" i="1" dirty="0" err="1"/>
              <a:t>mcu.cs.l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spi.set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spi.set</a:t>
            </a:r>
            <a:r>
              <a:rPr lang="en-US" altLang="zh-TW" sz="3300" dirty="0"/>
              <a:t> </a:t>
            </a:r>
            <a:r>
              <a:rPr lang="en-US" altLang="zh-TW" sz="2200" i="1" dirty="0" err="1"/>
              <a:t>cs</a:t>
            </a:r>
            <a:r>
              <a:rPr lang="en-US" altLang="zh-TW" sz="2200" i="1" dirty="0"/>
              <a:t> </a:t>
            </a:r>
            <a:r>
              <a:rPr lang="en-US" altLang="zh-TW" sz="2200" i="1" dirty="0" err="1"/>
              <a:t>spisckinv</a:t>
            </a:r>
            <a:r>
              <a:rPr lang="en-US" altLang="zh-TW" sz="2200" i="1" dirty="0"/>
              <a:t> </a:t>
            </a:r>
            <a:r>
              <a:rPr lang="en-US" altLang="zh-TW" sz="2200" i="1" dirty="0" err="1"/>
              <a:t>rddmyclk</a:t>
            </a:r>
            <a:r>
              <a:rPr lang="en-US" altLang="zh-TW" sz="2200" i="1" dirty="0"/>
              <a:t> </a:t>
            </a:r>
            <a:r>
              <a:rPr lang="en-US" altLang="zh-TW" sz="2200" i="1" dirty="0" err="1"/>
              <a:t>spiwrclkh</a:t>
            </a:r>
            <a:r>
              <a:rPr lang="en-US" altLang="zh-TW" sz="2200" i="1" dirty="0"/>
              <a:t> </a:t>
            </a:r>
            <a:r>
              <a:rPr lang="en-US" altLang="zh-TW" sz="2200" i="1" dirty="0" err="1"/>
              <a:t>spiwrclkl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Set SPI timing and function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88502" y="3213546"/>
          <a:ext cx="8496945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935"/>
                <a:gridCol w="595701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cs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0:Control</a:t>
                      </a:r>
                      <a:r>
                        <a:rPr lang="en-US" altLang="zh-TW" baseline="0" dirty="0"/>
                        <a:t> by CS bit, 1:Internal module Cycle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1" dirty="0" err="1"/>
                        <a:t>spisckinv</a:t>
                      </a:r>
                      <a:r>
                        <a:rPr lang="en-US" altLang="zh-TW" sz="1800" b="1" i="1" dirty="0"/>
                        <a:t> 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0: SCK</a:t>
                      </a:r>
                      <a:r>
                        <a:rPr lang="en-US" altLang="zh-TW" baseline="0" dirty="0"/>
                        <a:t> Low, Rising Edge latch Data</a:t>
                      </a:r>
                      <a:endParaRPr lang="en-US" altLang="zh-TW" baseline="0" dirty="0"/>
                    </a:p>
                    <a:p>
                      <a:pPr algn="l"/>
                      <a:r>
                        <a:rPr lang="en-US" altLang="zh-TW" baseline="0" dirty="0"/>
                        <a:t>1: SCK High , falling edge latch data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rddmyclk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0:no dummy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baseline="0" dirty="0" err="1"/>
                        <a:t>clk</a:t>
                      </a:r>
                      <a:r>
                        <a:rPr lang="en-US" altLang="zh-TW" baseline="0" dirty="0"/>
                        <a:t>   </a:t>
                      </a:r>
                      <a:endParaRPr lang="en-US" altLang="zh-TW" baseline="0" dirty="0"/>
                    </a:p>
                    <a:p>
                      <a:pPr algn="l"/>
                      <a:r>
                        <a:rPr lang="en-US" altLang="zh-TW" baseline="0" dirty="0"/>
                        <a:t>1: with dummy </a:t>
                      </a:r>
                      <a:r>
                        <a:rPr lang="en-US" altLang="zh-TW" baseline="0" dirty="0" err="1"/>
                        <a:t>clk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spiwrclkh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write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baseline="0" dirty="0" err="1"/>
                        <a:t>Clk</a:t>
                      </a:r>
                      <a:r>
                        <a:rPr lang="en-US" altLang="zh-TW" baseline="0" dirty="0"/>
                        <a:t> “L” pulse width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spiwrclkl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write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baseline="0" dirty="0" err="1"/>
                        <a:t>Clk</a:t>
                      </a:r>
                      <a:r>
                        <a:rPr lang="en-US" altLang="zh-TW" baseline="0" dirty="0"/>
                        <a:t> “H” pulse width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spi.addr.write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spi.addr.write</a:t>
            </a:r>
            <a:r>
              <a:rPr lang="en-US" altLang="zh-TW" sz="3300" dirty="0"/>
              <a:t> </a:t>
            </a:r>
            <a:r>
              <a:rPr lang="en-US" altLang="zh-TW" sz="2200" i="1" dirty="0" err="1"/>
              <a:t>parm</a:t>
            </a:r>
            <a:r>
              <a:rPr lang="en-US" altLang="zh-TW" sz="2200" i="1" dirty="0"/>
              <a:t>[]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Send Command through SPI interface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04" y="4581128"/>
            <a:ext cx="7792537" cy="1467055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0512" y="3500534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Parm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/>
                        <a:t>Data[]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spi.data.write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spi.data.write</a:t>
            </a:r>
            <a:r>
              <a:rPr lang="en-US" altLang="zh-TW" sz="3300" dirty="0"/>
              <a:t> </a:t>
            </a:r>
            <a:r>
              <a:rPr lang="en-US" altLang="zh-TW" sz="2200" i="1" dirty="0" err="1"/>
              <a:t>parm</a:t>
            </a:r>
            <a:r>
              <a:rPr lang="en-US" altLang="zh-TW" sz="2200" i="1" dirty="0"/>
              <a:t>[]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Send Command through SPI interface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04" y="4581128"/>
            <a:ext cx="7792537" cy="1467055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60512" y="3423284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Pram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/>
                        <a:t>Data[]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907250" y="1480912"/>
            <a:ext cx="6862173" cy="4468368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90104" y="1239973"/>
            <a:ext cx="1478521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 1. Menu Strip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0104" y="2435213"/>
            <a:ext cx="1441911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2. System Info</a:t>
            </a:r>
            <a:endParaRPr lang="en-US" altLang="zh-TW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90105" y="3710592"/>
            <a:ext cx="1441912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3.Image List</a:t>
            </a:r>
            <a:endParaRPr lang="en-US" altLang="zh-TW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0104" y="5645796"/>
            <a:ext cx="1622536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4.Active Bridge Info</a:t>
            </a:r>
            <a:endParaRPr lang="en-US" altLang="zh-TW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6259" y="1797524"/>
            <a:ext cx="1478518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2. Shortcut Area</a:t>
            </a:r>
            <a:endParaRPr lang="en-US" altLang="zh-TW" dirty="0"/>
          </a:p>
        </p:txBody>
      </p:sp>
      <p:cxnSp>
        <p:nvCxnSpPr>
          <p:cNvPr id="6" name="直線單箭頭接點 5"/>
          <p:cNvCxnSpPr>
            <a:endCxn id="26" idx="3"/>
          </p:cNvCxnSpPr>
          <p:nvPr/>
        </p:nvCxnSpPr>
        <p:spPr>
          <a:xfrm flipH="1" flipV="1">
            <a:off x="1568625" y="1393862"/>
            <a:ext cx="432047" cy="30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1568625" y="1916832"/>
            <a:ext cx="432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1568625" y="2636912"/>
            <a:ext cx="792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1605235" y="3861048"/>
            <a:ext cx="68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30" idx="3"/>
          </p:cNvCxnSpPr>
          <p:nvPr/>
        </p:nvCxnSpPr>
        <p:spPr>
          <a:xfrm flipH="1" flipV="1">
            <a:off x="1712640" y="5799685"/>
            <a:ext cx="684682" cy="5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spi.cs.h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39598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spi.cs.h</a:t>
            </a:r>
            <a:r>
              <a:rPr lang="en-US" altLang="zh-TW" sz="3300" dirty="0"/>
              <a:t> </a:t>
            </a:r>
            <a:endParaRPr lang="en-US" altLang="zh-TW" sz="3300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Control CS Pin to High Voltage</a:t>
            </a:r>
            <a:endParaRPr lang="en-US" altLang="zh-TW" sz="2600" b="0" dirty="0"/>
          </a:p>
          <a:p>
            <a:r>
              <a:rPr lang="en-US" altLang="zh-TW" sz="2600" dirty="0"/>
              <a:t>Parameter: No Parameter</a:t>
            </a:r>
            <a:endParaRPr lang="en-US" altLang="zh-TW" sz="2600" dirty="0"/>
          </a:p>
          <a:p>
            <a:r>
              <a:rPr lang="en-US" altLang="zh-TW" sz="2600" dirty="0"/>
              <a:t>Example:</a:t>
            </a:r>
            <a:endParaRPr lang="en-US" altLang="zh-TW" sz="2600" dirty="0"/>
          </a:p>
          <a:p>
            <a:pPr marL="201295" lvl="1" indent="0">
              <a:buNone/>
            </a:pPr>
            <a:r>
              <a:rPr lang="en-US" altLang="zh-TW" sz="2200" dirty="0"/>
              <a:t>	</a:t>
            </a:r>
            <a:r>
              <a:rPr lang="en-US" altLang="zh-TW" sz="2200" i="1" dirty="0" err="1"/>
              <a:t>spi.cs.h</a:t>
            </a:r>
            <a:endParaRPr lang="en-US" altLang="zh-TW" sz="2200" i="1" dirty="0"/>
          </a:p>
          <a:p>
            <a:endParaRPr lang="en-US" altLang="zh-TW" sz="2600" dirty="0"/>
          </a:p>
          <a:p>
            <a:pPr marL="201295" lvl="1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spi.cs.l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38878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spi.cs.l</a:t>
            </a:r>
            <a:r>
              <a:rPr lang="en-US" altLang="zh-TW" sz="3300" dirty="0"/>
              <a:t> </a:t>
            </a:r>
            <a:endParaRPr lang="en-US" altLang="zh-TW" sz="3300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Control CS Pin to Low Voltage</a:t>
            </a:r>
            <a:endParaRPr lang="en-US" altLang="zh-TW" sz="2600" b="0" dirty="0"/>
          </a:p>
          <a:p>
            <a:r>
              <a:rPr lang="en-US" altLang="zh-TW" sz="2600" dirty="0"/>
              <a:t>Parameter: No Parameter</a:t>
            </a:r>
            <a:endParaRPr lang="en-US" altLang="zh-TW" sz="2600" dirty="0"/>
          </a:p>
          <a:p>
            <a:r>
              <a:rPr lang="en-US" altLang="zh-TW" dirty="0"/>
              <a:t>Example:</a:t>
            </a:r>
            <a:endParaRPr lang="en-US" altLang="zh-TW" dirty="0"/>
          </a:p>
          <a:p>
            <a:pPr marL="201295" lvl="1" indent="0">
              <a:buNone/>
            </a:pPr>
            <a:r>
              <a:rPr lang="en-US" altLang="zh-TW" dirty="0"/>
              <a:t>	</a:t>
            </a:r>
            <a:r>
              <a:rPr lang="en-US" altLang="zh-TW" i="1" dirty="0" err="1"/>
              <a:t>spi.cs.l</a:t>
            </a:r>
            <a:endParaRPr lang="zh-TW" altLang="en-US" i="1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/>
              <a:t>i2c.set </a:t>
            </a:r>
            <a:r>
              <a:rPr lang="en-US" altLang="zh-TW" sz="2200" i="1" dirty="0"/>
              <a:t>i2c_sckh i2c_sckl</a:t>
            </a:r>
            <a:r>
              <a:rPr lang="en-US" altLang="zh-TW" sz="3300" dirty="0"/>
              <a:t> </a:t>
            </a:r>
            <a:endParaRPr lang="en-US" altLang="zh-TW" sz="3300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Set I2C Speed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/>
              <a:t>i2c.set</a:t>
            </a:r>
            <a:endParaRPr lang="zh-TW" altLang="en-US" b="1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32520" y="3284984"/>
          <a:ext cx="852497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i2c_sckh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/>
                        <a:t>i2c </a:t>
                      </a:r>
                      <a:r>
                        <a:rPr lang="en-US" altLang="zh-TW" baseline="0" dirty="0" err="1"/>
                        <a:t>sck</a:t>
                      </a:r>
                      <a:r>
                        <a:rPr lang="en-US" altLang="zh-TW" baseline="0" dirty="0"/>
                        <a:t> “H” </a:t>
                      </a:r>
                      <a:r>
                        <a:rPr lang="en-US" altLang="zh-TW" baseline="0" dirty="0" err="1"/>
                        <a:t>pluse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baseline="0" dirty="0" err="1"/>
                        <a:t>clk</a:t>
                      </a:r>
                      <a:r>
                        <a:rPr lang="en-US" altLang="zh-TW" baseline="0" dirty="0"/>
                        <a:t> number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i2c_sckl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aseline="0" dirty="0"/>
                        <a:t>i2c </a:t>
                      </a:r>
                      <a:r>
                        <a:rPr lang="en-US" altLang="zh-TW" baseline="0" dirty="0" err="1"/>
                        <a:t>sck</a:t>
                      </a:r>
                      <a:r>
                        <a:rPr lang="en-US" altLang="zh-TW" baseline="0" dirty="0"/>
                        <a:t> “L” </a:t>
                      </a:r>
                      <a:r>
                        <a:rPr lang="en-US" altLang="zh-TW" baseline="0" dirty="0" err="1"/>
                        <a:t>pluse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baseline="0" dirty="0" err="1"/>
                        <a:t>clk</a:t>
                      </a:r>
                      <a:r>
                        <a:rPr lang="en-US" altLang="zh-TW" baseline="0" dirty="0"/>
                        <a:t> number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64014" y="4653136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i2c.set 0x32 </a:t>
            </a:r>
            <a:r>
              <a:rPr lang="en-US" altLang="zh-TW" sz="2000" i="1" dirty="0" err="1"/>
              <a:t>0x32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/>
              <a:t>i2c.addr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/>
              <a:t>i2c.addr</a:t>
            </a:r>
            <a:r>
              <a:rPr lang="en-US" altLang="zh-TW" sz="3300" dirty="0"/>
              <a:t>  </a:t>
            </a:r>
            <a:r>
              <a:rPr lang="en-US" altLang="zh-TW" sz="2200" i="1" dirty="0" err="1"/>
              <a:t>slaveaddr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Set I2C Timing and Speed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0512" y="3356992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slaveaddr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I2C</a:t>
                      </a:r>
                      <a:r>
                        <a:rPr lang="en-US" altLang="zh-TW" baseline="0" dirty="0"/>
                        <a:t> Slave Address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72641" y="4365104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i2c.addr 0x78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/>
              <a:t>i2c.write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/>
              <a:t>i2c.write</a:t>
            </a:r>
            <a:r>
              <a:rPr lang="en-US" altLang="zh-TW" sz="3300" dirty="0"/>
              <a:t>  </a:t>
            </a:r>
            <a:r>
              <a:rPr lang="en-US" altLang="zh-TW" sz="2200" i="1" dirty="0" err="1"/>
              <a:t>parms</a:t>
            </a:r>
            <a:r>
              <a:rPr lang="en-US" altLang="zh-TW" sz="2200" i="1" dirty="0"/>
              <a:t>[]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Write </a:t>
            </a:r>
            <a:r>
              <a:rPr lang="en-US" altLang="zh-TW" sz="2600" b="0" dirty="0" err="1"/>
              <a:t>parms</a:t>
            </a:r>
            <a:r>
              <a:rPr lang="en-US" altLang="zh-TW" sz="2600" b="0" dirty="0"/>
              <a:t>[] through I2C Interface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0512" y="3356992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Parms</a:t>
                      </a:r>
                      <a:r>
                        <a:rPr lang="en-US" altLang="zh-TW" dirty="0"/>
                        <a:t>[]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Data[]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632520" y="4437112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i2c.write 0x78 0x87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/>
              <a:t>i2c.read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/>
              <a:t>i2c.read</a:t>
            </a:r>
            <a:r>
              <a:rPr lang="en-US" altLang="zh-TW" sz="3300" dirty="0"/>
              <a:t> </a:t>
            </a:r>
            <a:endParaRPr lang="en-US" altLang="zh-TW" sz="3300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Read Data from Device through I2C Interface </a:t>
            </a:r>
            <a:endParaRPr lang="en-US" altLang="zh-TW" sz="2600" b="0" dirty="0"/>
          </a:p>
          <a:p>
            <a:r>
              <a:rPr lang="en-US" altLang="zh-TW" sz="2600" dirty="0"/>
              <a:t>Parameter: No Parameter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/>
              <a:t>i2c.read.num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/>
              <a:t>i2c.read.num </a:t>
            </a:r>
            <a:r>
              <a:rPr lang="en-US" altLang="zh-TW" sz="2200" i="1" dirty="0" err="1"/>
              <a:t>Rd_H</a:t>
            </a:r>
            <a:r>
              <a:rPr lang="en-US" altLang="zh-TW" sz="2200" i="1" dirty="0"/>
              <a:t> </a:t>
            </a:r>
            <a:r>
              <a:rPr lang="en-US" altLang="zh-TW" sz="2200" i="1" dirty="0" err="1"/>
              <a:t>Rd_L</a:t>
            </a:r>
            <a:endParaRPr lang="en-US" altLang="zh-TW" sz="2200" i="1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Set  Read Number for I2C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0512" y="3356992"/>
          <a:ext cx="852497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Rd_H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I2C</a:t>
                      </a:r>
                      <a:r>
                        <a:rPr lang="en-US" altLang="zh-TW" baseline="0" dirty="0"/>
                        <a:t> Read </a:t>
                      </a:r>
                      <a:r>
                        <a:rPr lang="en-US" altLang="zh-TW" baseline="0" dirty="0" err="1"/>
                        <a:t>Num</a:t>
                      </a:r>
                      <a:r>
                        <a:rPr lang="en-US" altLang="zh-TW" baseline="0" dirty="0"/>
                        <a:t> High Byte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 err="1"/>
                        <a:t>Rd_L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I2C</a:t>
                      </a:r>
                      <a:r>
                        <a:rPr lang="en-US" altLang="zh-TW" baseline="0" dirty="0"/>
                        <a:t> Read </a:t>
                      </a:r>
                      <a:r>
                        <a:rPr lang="en-US" altLang="zh-TW" baseline="0" dirty="0" err="1"/>
                        <a:t>Num</a:t>
                      </a:r>
                      <a:r>
                        <a:rPr lang="en-US" altLang="zh-TW" baseline="0" dirty="0"/>
                        <a:t> Low Byte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498941" y="4632390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i2c.read.num 0x12 0x34(0x1234,4660)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dev.addr.mode</a:t>
            </a:r>
            <a:endParaRPr lang="zh-TW" altLang="en-US" b="1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dev.addr.mode</a:t>
            </a:r>
            <a:r>
              <a:rPr lang="en-US" altLang="zh-TW" sz="3000" dirty="0"/>
              <a:t> </a:t>
            </a:r>
            <a:r>
              <a:rPr lang="en-US" altLang="zh-TW" sz="2200" i="1" dirty="0"/>
              <a:t>mode</a:t>
            </a:r>
            <a:r>
              <a:rPr lang="en-US" altLang="zh-TW" sz="3300" dirty="0"/>
              <a:t> </a:t>
            </a:r>
            <a:endParaRPr lang="en-US" altLang="zh-TW" sz="3300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Set Memory Addressing Mode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60512" y="3639800"/>
          <a:ext cx="8524979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00b: Horizontal Addressing Mode</a:t>
                      </a:r>
                      <a:endParaRPr lang="en-US" altLang="zh-TW" sz="1800" dirty="0"/>
                    </a:p>
                    <a:p>
                      <a:r>
                        <a:rPr lang="en-US" altLang="zh-TW" sz="1800" dirty="0"/>
                        <a:t>01b: Vertical Addressing Mode</a:t>
                      </a:r>
                      <a:endParaRPr lang="en-US" altLang="zh-TW" sz="1800" dirty="0"/>
                    </a:p>
                    <a:p>
                      <a:r>
                        <a:rPr lang="en-US" altLang="zh-TW" sz="1800" dirty="0"/>
                        <a:t>10b: Page Addressing Mode</a:t>
                      </a:r>
                      <a:endParaRPr lang="en-US" altLang="zh-TW" sz="1800" dirty="0"/>
                    </a:p>
                    <a:p>
                      <a:r>
                        <a:rPr lang="en-US" altLang="zh-TW" sz="1800" dirty="0"/>
                        <a:t>11b: Invalid </a:t>
                      </a:r>
                      <a:endParaRPr lang="en-US" altLang="zh-TW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/>
              <a:t>dev.i2c.addr.write</a:t>
            </a:r>
            <a:endParaRPr lang="zh-TW" altLang="en-US" b="1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/>
              <a:t>dev.i2c.addr.write </a:t>
            </a:r>
            <a:r>
              <a:rPr lang="en-US" altLang="zh-TW" sz="2200" i="1" dirty="0"/>
              <a:t>command[]</a:t>
            </a:r>
            <a:r>
              <a:rPr lang="en-US" altLang="zh-TW" sz="3300" dirty="0"/>
              <a:t> </a:t>
            </a:r>
            <a:endParaRPr lang="en-US" altLang="zh-TW" sz="3300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Write Data to Specified Device(XUA003) through I2C Interface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02386" y="3430140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 dirty="0"/>
                        <a:t>Command[]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Data[]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02386" y="4419216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dev.i2c.addr.write 0x12 0x34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/>
              <a:t>dev.i2c.data.write</a:t>
            </a:r>
            <a:endParaRPr lang="zh-TW" altLang="en-US" b="1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/>
              <a:t>dev.i2c.data.write </a:t>
            </a:r>
            <a:r>
              <a:rPr lang="en-US" altLang="zh-TW" sz="2200" i="1" dirty="0"/>
              <a:t>command[]</a:t>
            </a:r>
            <a:r>
              <a:rPr lang="en-US" altLang="zh-TW" sz="3300" dirty="0"/>
              <a:t> </a:t>
            </a:r>
            <a:endParaRPr lang="en-US" altLang="zh-TW" sz="3300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Write Data to Specified Device(XUA003) through I2C Interface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02386" y="3430140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 dirty="0"/>
                        <a:t>Command[]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Data[]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02386" y="4419216"/>
            <a:ext cx="68343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dev.i2c.data.write 0x12 0x34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00472" y="1340768"/>
          <a:ext cx="957706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725"/>
                <a:gridCol w="1031376"/>
                <a:gridCol w="2753475"/>
                <a:gridCol w="4392488"/>
              </a:tblGrid>
              <a:tr h="34746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Area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Appendix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rowSpan="10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Menu Strip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About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About us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Exit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Exit Program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Project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Verification </a:t>
                      </a:r>
                      <a:r>
                        <a:rPr lang="en-US" altLang="zh-TW" baseline="0" dirty="0"/>
                        <a:t>Page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Verification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AutoSet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Page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Generate  general interface 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AEDE7"/>
                    </a:solidFill>
                  </a:tcPr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ManualSet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Page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dirty="0"/>
                        <a:t>Read and Write Jig Register</a:t>
                      </a:r>
                      <a:endParaRPr lang="zh-TW" altLang="en-US" dirty="0"/>
                    </a:p>
                  </a:txBody>
                  <a:tcPr>
                    <a:solidFill>
                      <a:srgbClr val="F5D9CC"/>
                    </a:solidFill>
                  </a:tcPr>
                </a:tc>
              </a:tr>
              <a:tr h="347467">
                <a:tc vMerge="1"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Tool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USB</a:t>
                      </a:r>
                      <a:r>
                        <a:rPr lang="en-US" altLang="zh-TW" baseline="0" dirty="0"/>
                        <a:t> Flash Edit Tool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Write/Read</a:t>
                      </a:r>
                      <a:r>
                        <a:rPr lang="en-US" altLang="zh-TW" baseline="0" dirty="0"/>
                        <a:t> USB Control Flash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USB to EPP Command Edit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Write/Read</a:t>
                      </a:r>
                      <a:r>
                        <a:rPr lang="en-US" altLang="zh-TW" baseline="0" dirty="0"/>
                        <a:t> Data to USB Control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Oscilloscope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Acquire </a:t>
                      </a:r>
                      <a:r>
                        <a:rPr lang="en-US" altLang="zh-TW" dirty="0"/>
                        <a:t>Measurement Picture</a:t>
                      </a:r>
                      <a:r>
                        <a:rPr lang="en-US" altLang="zh-TW" baseline="0" dirty="0"/>
                        <a:t> from Scope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Pattern_Gen_V13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Generate Testing Pattern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SD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 err="1"/>
                        <a:t>Card_Control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/>
                        <a:t>Download Initial Code or Image into </a:t>
                      </a:r>
                      <a:r>
                        <a:rPr lang="en-US" altLang="zh-TW" baseline="0" dirty="0" err="1"/>
                        <a:t>SDCard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dev.rd</a:t>
            </a:r>
            <a:endParaRPr lang="zh-TW" altLang="en-US" b="1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dev.rd</a:t>
            </a:r>
            <a:r>
              <a:rPr lang="en-US" altLang="zh-TW" sz="3000" dirty="0"/>
              <a:t> </a:t>
            </a:r>
            <a:r>
              <a:rPr lang="en-US" altLang="zh-TW" sz="2200" i="1" dirty="0"/>
              <a:t>filename.txt</a:t>
            </a:r>
            <a:r>
              <a:rPr lang="en-US" altLang="zh-TW" sz="3300" dirty="0"/>
              <a:t> </a:t>
            </a:r>
            <a:endParaRPr lang="en-US" altLang="zh-TW" sz="3300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Read Data from Device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60512" y="3356992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Filename.txt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(Optional)  Save</a:t>
                      </a:r>
                      <a:r>
                        <a:rPr lang="en-US" altLang="zh-TW" sz="1800" baseline="0" dirty="0"/>
                        <a:t> Data to Filename.txt</a:t>
                      </a:r>
                      <a:endParaRPr lang="en-US" altLang="zh-TW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10381" y="4255276"/>
            <a:ext cx="6834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</a:t>
            </a:r>
            <a:r>
              <a:rPr lang="en-US" altLang="zh-TW" sz="2000" i="1" dirty="0" err="1"/>
              <a:t>dev.rd</a:t>
            </a:r>
            <a:r>
              <a:rPr lang="en-US" altLang="zh-TW" sz="2000" i="1" dirty="0"/>
              <a:t> a.txt</a:t>
            </a:r>
            <a:endParaRPr lang="en-US" altLang="zh-TW" sz="2000" i="1" dirty="0"/>
          </a:p>
          <a:p>
            <a:r>
              <a:rPr lang="en-US" altLang="zh-TW" sz="2000" i="1" dirty="0"/>
              <a:t>                </a:t>
            </a:r>
            <a:r>
              <a:rPr lang="en-US" altLang="zh-TW" sz="2000" i="1" dirty="0" err="1"/>
              <a:t>dev.rd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dev.dummy.rd</a:t>
            </a:r>
            <a:endParaRPr lang="zh-TW" altLang="en-US" b="1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55181" y="1269330"/>
            <a:ext cx="9289034" cy="194421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defPPr>
              <a:defRPr lang="zh-TW"/>
            </a:defPPr>
            <a:lvl1pPr marL="9144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b="1"/>
            </a:lvl1pPr>
            <a:lvl2pPr marL="38417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56705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74993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932815" indent="-18288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  <a:lvl6pPr marL="109982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6pPr>
            <a:lvl7pPr marL="129984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7pPr>
            <a:lvl8pPr marL="149987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8pPr>
            <a:lvl9pPr marL="1699895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3000" dirty="0" err="1"/>
              <a:t>dev.dummy.rd</a:t>
            </a:r>
            <a:r>
              <a:rPr lang="en-US" altLang="zh-TW" sz="3000" dirty="0"/>
              <a:t> </a:t>
            </a:r>
            <a:r>
              <a:rPr lang="en-US" altLang="zh-TW" sz="2200" i="1" dirty="0"/>
              <a:t>filename.txt</a:t>
            </a:r>
            <a:r>
              <a:rPr lang="en-US" altLang="zh-TW" sz="3300" dirty="0"/>
              <a:t> </a:t>
            </a:r>
            <a:endParaRPr lang="en-US" altLang="zh-TW" sz="3300" dirty="0"/>
          </a:p>
          <a:p>
            <a:r>
              <a:rPr lang="en-US" altLang="zh-TW" sz="2600" dirty="0"/>
              <a:t>Description: </a:t>
            </a:r>
            <a:endParaRPr lang="en-US" altLang="zh-TW" sz="2600" dirty="0"/>
          </a:p>
          <a:p>
            <a:r>
              <a:rPr lang="en-US" altLang="zh-TW" sz="2600" b="0" dirty="0"/>
              <a:t>Read Dummy Data from Device</a:t>
            </a:r>
            <a:endParaRPr lang="en-US" altLang="zh-TW" sz="2600" b="0" dirty="0"/>
          </a:p>
          <a:p>
            <a:r>
              <a:rPr lang="en-US" altLang="zh-TW" sz="2600" dirty="0"/>
              <a:t>Parameter:</a:t>
            </a:r>
            <a:endParaRPr lang="en-US" altLang="zh-TW" sz="2600" dirty="0"/>
          </a:p>
          <a:p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60512" y="3284984"/>
          <a:ext cx="852497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315"/>
                <a:gridCol w="59766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Filename.txt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(Optional)  Save</a:t>
                      </a:r>
                      <a:r>
                        <a:rPr lang="en-US" altLang="zh-TW" sz="1800" baseline="0" dirty="0"/>
                        <a:t> Data to Filename.txt</a:t>
                      </a:r>
                      <a:endParaRPr lang="en-US" altLang="zh-TW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10381" y="4255276"/>
            <a:ext cx="6834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sz="2000" i="1" dirty="0"/>
          </a:p>
          <a:p>
            <a:r>
              <a:rPr lang="en-US" altLang="zh-TW" sz="2000" i="1" dirty="0"/>
              <a:t>	</a:t>
            </a:r>
            <a:r>
              <a:rPr lang="en-US" altLang="zh-TW" sz="2000" i="1" dirty="0" err="1"/>
              <a:t>dev.dummy.rd</a:t>
            </a:r>
            <a:r>
              <a:rPr lang="en-US" altLang="zh-TW" sz="2000" i="1" dirty="0"/>
              <a:t> a.txt</a:t>
            </a:r>
            <a:endParaRPr lang="en-US" altLang="zh-TW" sz="2000" i="1" dirty="0"/>
          </a:p>
          <a:p>
            <a:r>
              <a:rPr lang="en-US" altLang="zh-TW" sz="2000" i="1" dirty="0"/>
              <a:t>                </a:t>
            </a:r>
            <a:r>
              <a:rPr lang="en-US" altLang="zh-TW" sz="2000" i="1" dirty="0" err="1"/>
              <a:t>dev.dummy.rd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Program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Introduction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29937" y="116632"/>
            <a:ext cx="8064897" cy="798600"/>
          </a:xfrm>
        </p:spPr>
        <p:txBody>
          <a:bodyPr/>
          <a:lstStyle/>
          <a:p>
            <a:r>
              <a:rPr lang="en-US" altLang="zh-TW" dirty="0"/>
              <a:t>Program Infrastructure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8464" y="1248195"/>
          <a:ext cx="6363050" cy="450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209"/>
                <a:gridCol w="1961151"/>
                <a:gridCol w="3122690"/>
              </a:tblGrid>
              <a:tr h="15842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Directory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Document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Description</a:t>
                      </a:r>
                      <a:endParaRPr lang="zh-TW" altLang="en-US" sz="1400" dirty="0"/>
                    </a:p>
                  </a:txBody>
                  <a:tcPr/>
                </a:tc>
              </a:tr>
              <a:tr h="342168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Main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About.cs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Comport_Form.cs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Serial</a:t>
                      </a:r>
                      <a:r>
                        <a:rPr lang="en-US" altLang="zh-TW" sz="1200" baseline="0" dirty="0"/>
                        <a:t> Port</a:t>
                      </a:r>
                      <a:r>
                        <a:rPr lang="zh-TW" altLang="en-US" sz="1200" dirty="0"/>
                        <a:t> </a:t>
                      </a:r>
                      <a:r>
                        <a:rPr lang="en-US" altLang="zh-TW" sz="1200" dirty="0"/>
                        <a:t>Setting Page</a:t>
                      </a:r>
                      <a:endParaRPr lang="zh-TW" altLang="en-US" sz="12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ExpandFpag_Form.cs</a:t>
                      </a:r>
                      <a:endParaRPr lang="en-US" altLang="zh-TW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Jig Write/Read Reg Page</a:t>
                      </a:r>
                      <a:endParaRPr lang="zh-TW" altLang="en-US" sz="12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Help_Form.cs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Introduce</a:t>
                      </a:r>
                      <a:r>
                        <a:rPr lang="en-US" altLang="zh-TW" sz="1200" baseline="0" dirty="0"/>
                        <a:t> Instruction Page</a:t>
                      </a:r>
                      <a:endParaRPr lang="zh-TW" altLang="en-US" sz="12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InterfaceSetting_Form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/>
                        <a:t>Interface Process Setting</a:t>
                      </a:r>
                      <a:endParaRPr lang="zh-TW" altLang="en-US" sz="12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MainSetting_From.cs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/>
                        <a:t>Main</a:t>
                      </a:r>
                      <a:r>
                        <a:rPr lang="en-US" altLang="zh-TW" sz="1400" baseline="0" dirty="0"/>
                        <a:t> Page</a:t>
                      </a:r>
                      <a:endParaRPr lang="zh-TW" altLang="en-US" sz="14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SDCardControl_Form.cs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Write/Read</a:t>
                      </a:r>
                      <a:r>
                        <a:rPr lang="en-US" altLang="zh-TW" sz="1400" baseline="0" dirty="0"/>
                        <a:t> </a:t>
                      </a:r>
                      <a:r>
                        <a:rPr lang="en-US" altLang="zh-TW" sz="1400" baseline="0" dirty="0" err="1"/>
                        <a:t>SdCard</a:t>
                      </a:r>
                      <a:r>
                        <a:rPr lang="en-US" altLang="zh-TW" sz="1400" baseline="0" dirty="0"/>
                        <a:t> Control</a:t>
                      </a:r>
                      <a:endParaRPr lang="en-US" altLang="zh-TW" sz="14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Scope_Form.cs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Oscilloscope</a:t>
                      </a:r>
                      <a:r>
                        <a:rPr lang="en-US" altLang="zh-TW" sz="1400" baseline="0" dirty="0"/>
                        <a:t> Page</a:t>
                      </a:r>
                      <a:endParaRPr lang="en-US" altLang="zh-TW" sz="14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ScriptSetting_Form.cs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Control</a:t>
                      </a:r>
                      <a:r>
                        <a:rPr lang="en-US" altLang="zh-TW" sz="1200" baseline="0" dirty="0"/>
                        <a:t> Driver Page</a:t>
                      </a:r>
                      <a:endParaRPr lang="en-US" altLang="zh-TW" sz="12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Source_Measure.cs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Measure</a:t>
                      </a:r>
                      <a:r>
                        <a:rPr lang="en-US" altLang="zh-TW" sz="1400" baseline="0" dirty="0"/>
                        <a:t> </a:t>
                      </a:r>
                      <a:r>
                        <a:rPr lang="en-US" altLang="zh-TW" sz="1400" dirty="0"/>
                        <a:t>Source Page</a:t>
                      </a:r>
                      <a:endParaRPr lang="en-US" altLang="zh-TW" sz="14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TemperatureTest.cs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High and low temperature test</a:t>
                      </a:r>
                      <a:endParaRPr lang="en-US" altLang="zh-TW" sz="1400" dirty="0"/>
                    </a:p>
                  </a:txBody>
                  <a:tcPr/>
                </a:tc>
              </a:tr>
              <a:tr h="351012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XmGammaTool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GammaTest</a:t>
                      </a:r>
                      <a:endParaRPr lang="en-US" altLang="zh-TW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7685" y="1106001"/>
            <a:ext cx="30384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 Infrastructure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98157" y="2420888"/>
          <a:ext cx="6368007" cy="2592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205"/>
                <a:gridCol w="1426443"/>
                <a:gridCol w="3661359"/>
              </a:tblGrid>
              <a:tr h="371664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Directory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Document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Description</a:t>
                      </a:r>
                      <a:endParaRPr lang="zh-TW" altLang="en-US" sz="1400" dirty="0"/>
                    </a:p>
                  </a:txBody>
                  <a:tcPr/>
                </a:tc>
              </a:tr>
              <a:tr h="362301"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Comm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XM_Comm.cs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Base</a:t>
                      </a:r>
                      <a:r>
                        <a:rPr lang="en-US" altLang="zh-TW" sz="1200" baseline="0" dirty="0"/>
                        <a:t> Class</a:t>
                      </a:r>
                      <a:endParaRPr lang="zh-TW" altLang="en-US" sz="1200" dirty="0"/>
                    </a:p>
                  </a:txBody>
                  <a:tcPr/>
                </a:tc>
              </a:tr>
              <a:tr h="371664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XM_Comm_IO.cs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Inheritance </a:t>
                      </a:r>
                      <a:r>
                        <a:rPr lang="en-US" altLang="zh-TW" sz="1200" dirty="0" err="1"/>
                        <a:t>XM_Comm</a:t>
                      </a:r>
                      <a:r>
                        <a:rPr lang="en-US" altLang="zh-TW" sz="1200" dirty="0"/>
                        <a:t>,</a:t>
                      </a:r>
                      <a:r>
                        <a:rPr lang="en-US" altLang="zh-TW" sz="1200" baseline="0" dirty="0"/>
                        <a:t> only for </a:t>
                      </a:r>
                      <a:r>
                        <a:rPr lang="en-US" altLang="zh-TW" sz="1200" baseline="0" dirty="0" err="1"/>
                        <a:t>SDCardCtrl</a:t>
                      </a:r>
                      <a:r>
                        <a:rPr lang="en-US" altLang="zh-TW" sz="1200" baseline="0" dirty="0"/>
                        <a:t> </a:t>
                      </a:r>
                      <a:endParaRPr lang="zh-TW" altLang="en-US" sz="1200" dirty="0"/>
                    </a:p>
                  </a:txBody>
                  <a:tcPr/>
                </a:tc>
              </a:tr>
              <a:tr h="371664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XM_Comm_USB.cs</a:t>
                      </a:r>
                      <a:endParaRPr lang="en-US" altLang="zh-TW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Inheritance </a:t>
                      </a:r>
                      <a:r>
                        <a:rPr lang="en-US" altLang="zh-TW" sz="1200" dirty="0" err="1"/>
                        <a:t>XM_Comm</a:t>
                      </a:r>
                      <a:r>
                        <a:rPr lang="en-US" altLang="zh-TW" sz="1200" dirty="0"/>
                        <a:t>,</a:t>
                      </a:r>
                      <a:r>
                        <a:rPr lang="en-US" altLang="zh-TW" sz="1200" baseline="0" dirty="0"/>
                        <a:t> only for General Control</a:t>
                      </a:r>
                      <a:endParaRPr lang="zh-TW" altLang="en-US" sz="1200" dirty="0"/>
                    </a:p>
                  </a:txBody>
                  <a:tcPr/>
                </a:tc>
              </a:tr>
              <a:tr h="371664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XM_Cpu.cs</a:t>
                      </a:r>
                      <a:endParaRPr lang="en-US" altLang="zh-TW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Testing Code, Not Use</a:t>
                      </a:r>
                      <a:endParaRPr lang="zh-TW" altLang="en-US" sz="1200" dirty="0"/>
                    </a:p>
                  </a:txBody>
                  <a:tcPr/>
                </a:tc>
              </a:tr>
              <a:tr h="371664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XM_Rgb.cs</a:t>
                      </a:r>
                      <a:endParaRPr lang="en-US" altLang="zh-TW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Testing Code, Not Use</a:t>
                      </a:r>
                      <a:endParaRPr lang="zh-TW" altLang="en-US" sz="1200" dirty="0"/>
                    </a:p>
                  </a:txBody>
                  <a:tcPr/>
                </a:tc>
              </a:tr>
              <a:tr h="371664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/>
                        <a:t>XM_Visa32.cs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/>
                        <a:t>Visa Library for Instrument</a:t>
                      </a:r>
                      <a:endParaRPr lang="zh-TW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5248" y="3121717"/>
            <a:ext cx="2592288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 Infrastructure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79441" y="2060847"/>
          <a:ext cx="6921831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67"/>
                <a:gridCol w="2016224"/>
                <a:gridCol w="3960440"/>
              </a:tblGrid>
              <a:tr h="2312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Directory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Document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Description</a:t>
                      </a:r>
                      <a:endParaRPr lang="zh-TW" altLang="en-US" sz="1400" dirty="0"/>
                    </a:p>
                  </a:txBody>
                  <a:tcPr/>
                </a:tc>
              </a:tr>
              <a:tr h="225390">
                <a:tc>
                  <a:txBody>
                    <a:bodyPr/>
                    <a:lstStyle/>
                    <a:p>
                      <a:r>
                        <a:rPr lang="en-US" altLang="zh-TW" sz="1400"/>
                        <a:t>XmComm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XM_Cmd_Lib.cs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Build</a:t>
                      </a:r>
                      <a:r>
                        <a:rPr lang="en-US" altLang="zh-TW" sz="1400" baseline="0" dirty="0"/>
                        <a:t> up </a:t>
                      </a:r>
                      <a:r>
                        <a:rPr lang="en-US" altLang="zh-TW" sz="1400" baseline="0" dirty="0" err="1"/>
                        <a:t>Xm</a:t>
                      </a:r>
                      <a:r>
                        <a:rPr lang="en-US" altLang="zh-TW" sz="1400" baseline="0" dirty="0"/>
                        <a:t>-Plus Command Structure</a:t>
                      </a:r>
                      <a:endParaRPr lang="zh-TW" altLang="en-US" sz="1400" dirty="0"/>
                    </a:p>
                  </a:txBody>
                  <a:tcPr/>
                </a:tc>
              </a:tr>
              <a:tr h="2312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XM_ExeCmd.cs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Base Class for</a:t>
                      </a:r>
                      <a:r>
                        <a:rPr lang="en-US" altLang="zh-TW" sz="1200" baseline="0" dirty="0"/>
                        <a:t> Deal With Jig Command</a:t>
                      </a:r>
                      <a:endParaRPr lang="zh-TW" altLang="en-US" sz="1200" dirty="0"/>
                    </a:p>
                  </a:txBody>
                  <a:tcPr/>
                </a:tc>
              </a:tr>
              <a:tr h="2312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XM_ExeCommCmd.cs</a:t>
                      </a:r>
                      <a:endParaRPr lang="en-US" altLang="zh-TW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Inheritance Class for Execute</a:t>
                      </a:r>
                      <a:r>
                        <a:rPr lang="en-US" altLang="zh-TW" sz="1200" baseline="0" dirty="0"/>
                        <a:t> Series Port Instruction</a:t>
                      </a:r>
                      <a:endParaRPr lang="zh-TW" altLang="en-US" sz="1200" dirty="0"/>
                    </a:p>
                  </a:txBody>
                  <a:tcPr/>
                </a:tc>
              </a:tr>
              <a:tr h="2312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XM_ExeEquipCmd.cs</a:t>
                      </a:r>
                      <a:endParaRPr lang="en-US" altLang="zh-TW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Inheritance Class for Execute</a:t>
                      </a:r>
                      <a:r>
                        <a:rPr lang="en-US" altLang="zh-TW" sz="1200" baseline="0" dirty="0"/>
                        <a:t> </a:t>
                      </a:r>
                      <a:r>
                        <a:rPr lang="en-US" altLang="zh-TW" sz="1200" baseline="0" dirty="0" err="1"/>
                        <a:t>Equiptment</a:t>
                      </a:r>
                      <a:r>
                        <a:rPr lang="en-US" altLang="zh-TW" sz="1200" baseline="0" dirty="0"/>
                        <a:t> Instruction</a:t>
                      </a:r>
                      <a:endParaRPr lang="zh-TW" altLang="en-US" sz="1200" dirty="0"/>
                    </a:p>
                  </a:txBody>
                  <a:tcPr/>
                </a:tc>
              </a:tr>
              <a:tr h="2312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XM_ExeMainCmd.cs</a:t>
                      </a:r>
                      <a:endParaRPr lang="en-US" altLang="zh-TW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Library for</a:t>
                      </a:r>
                      <a:r>
                        <a:rPr lang="en-US" altLang="zh-TW" sz="1200" baseline="0" dirty="0"/>
                        <a:t> Classify the Instruction</a:t>
                      </a:r>
                      <a:endParaRPr lang="zh-TW" altLang="en-US" sz="1200" dirty="0"/>
                    </a:p>
                  </a:txBody>
                  <a:tcPr/>
                </a:tc>
              </a:tr>
              <a:tr h="2312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XM_ExeSysCmd.cs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Inheritance Class for Execute</a:t>
                      </a:r>
                      <a:r>
                        <a:rPr lang="en-US" altLang="zh-TW" sz="1200" baseline="0" dirty="0"/>
                        <a:t> System Instruction</a:t>
                      </a:r>
                      <a:endParaRPr lang="zh-TW" altLang="en-US" sz="1200" dirty="0"/>
                    </a:p>
                  </a:txBody>
                  <a:tcPr/>
                </a:tc>
              </a:tr>
              <a:tr h="2312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XM_ExeWol_Util.cs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Utility</a:t>
                      </a:r>
                      <a:r>
                        <a:rPr lang="en-US" altLang="zh-TW" sz="1200" baseline="0" dirty="0"/>
                        <a:t> for </a:t>
                      </a:r>
                      <a:r>
                        <a:rPr lang="en-US" altLang="zh-TW" sz="1200" baseline="0" dirty="0" err="1"/>
                        <a:t>Mipi</a:t>
                      </a:r>
                      <a:r>
                        <a:rPr lang="en-US" altLang="zh-TW" sz="1200" baseline="0" dirty="0"/>
                        <a:t> </a:t>
                      </a:r>
                      <a:r>
                        <a:rPr lang="en-US" altLang="zh-TW" sz="1200" baseline="0" dirty="0" err="1"/>
                        <a:t>Tx</a:t>
                      </a:r>
                      <a:r>
                        <a:rPr lang="en-US" altLang="zh-TW" sz="1200" baseline="0" dirty="0"/>
                        <a:t> Bridge function</a:t>
                      </a:r>
                      <a:endParaRPr lang="zh-TW" altLang="en-US" sz="1200" dirty="0"/>
                    </a:p>
                  </a:txBody>
                  <a:tcPr/>
                </a:tc>
              </a:tr>
              <a:tr h="2312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XM_ExeWolCmd_Util.cs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/>
                        <a:t>Inheritance Class for Execute</a:t>
                      </a:r>
                      <a:r>
                        <a:rPr lang="en-US" altLang="zh-TW" sz="1200" baseline="0" dirty="0"/>
                        <a:t> LCD Display Driver Command</a:t>
                      </a:r>
                      <a:endParaRPr lang="zh-TW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280" y="2924944"/>
            <a:ext cx="2304257" cy="1407682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 Infrastructure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44489" y="1124745"/>
          <a:ext cx="7056783" cy="4369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75"/>
                <a:gridCol w="1588002"/>
                <a:gridCol w="4050106"/>
              </a:tblGrid>
              <a:tr h="312691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Directory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Document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Description</a:t>
                      </a:r>
                      <a:endParaRPr lang="zh-TW" altLang="en-US" sz="1400" dirty="0"/>
                    </a:p>
                  </a:txBody>
                  <a:tcPr/>
                </a:tc>
              </a:tr>
              <a:tr h="304813"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StudioUtil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XM_Bridge_Flash.cs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Bridge Flash Utility</a:t>
                      </a:r>
                      <a:endParaRPr lang="zh-TW" altLang="en-US" sz="14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XM_Bridge_Util.cs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API for Search Bridge (Timer)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XM_Digital_Util.cs</a:t>
                      </a:r>
                      <a:endParaRPr lang="en-US" altLang="zh-TW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API for Format interchange(string &lt;-&gt;</a:t>
                      </a:r>
                      <a:r>
                        <a:rPr lang="en-US" altLang="zh-TW" sz="1200" baseline="0" dirty="0"/>
                        <a:t> </a:t>
                      </a:r>
                      <a:r>
                        <a:rPr lang="en-US" altLang="zh-TW" sz="1200" baseline="0" dirty="0" err="1"/>
                        <a:t>int</a:t>
                      </a:r>
                      <a:r>
                        <a:rPr lang="en-US" altLang="zh-TW" sz="1200" baseline="0" dirty="0"/>
                        <a:t>, </a:t>
                      </a:r>
                      <a:r>
                        <a:rPr lang="en-US" altLang="zh-TW" sz="1200" baseline="0" dirty="0" err="1"/>
                        <a:t>double,float</a:t>
                      </a:r>
                      <a:r>
                        <a:rPr lang="en-US" altLang="zh-TW" sz="1200" dirty="0"/>
                        <a:t>)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/>
                        <a:t>XM_Equip_Util.cs</a:t>
                      </a:r>
                      <a:endParaRPr lang="en-US" altLang="zh-TW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API for Control</a:t>
                      </a:r>
                      <a:r>
                        <a:rPr lang="en-US" altLang="zh-TW" sz="1200" baseline="0" dirty="0"/>
                        <a:t> Equipment 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XM_HidUtil.cs</a:t>
                      </a:r>
                      <a:endParaRPr lang="en-US" altLang="zh-TW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Testing Code, Not Use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XM_Img_Lib.cs</a:t>
                      </a:r>
                      <a:endParaRPr lang="en-US" altLang="zh-TW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API for Image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 err="1"/>
                        <a:t>XM_Ini_Util.cs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/>
                        <a:t>API for INI Control (Record Data to INI File)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XM_IO_Util.cs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/>
                        <a:t>API for File IO Control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XM_Log_Util.cs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/>
                        <a:t>API for Log System Message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XM_Mipi_Util.cs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/>
                        <a:t>API for Control</a:t>
                      </a:r>
                      <a:r>
                        <a:rPr lang="en-US" altLang="zh-TW" sz="1200" baseline="0" dirty="0"/>
                        <a:t> </a:t>
                      </a:r>
                      <a:r>
                        <a:rPr lang="en-US" altLang="zh-TW" sz="1200" baseline="0" dirty="0" err="1"/>
                        <a:t>Mipi</a:t>
                      </a:r>
                      <a:r>
                        <a:rPr lang="en-US" altLang="zh-TW" sz="1200" baseline="0" dirty="0"/>
                        <a:t> </a:t>
                      </a:r>
                      <a:r>
                        <a:rPr lang="en-US" altLang="zh-TW" sz="1200" baseline="0" dirty="0" err="1"/>
                        <a:t>Tx</a:t>
                      </a:r>
                      <a:r>
                        <a:rPr lang="en-US" altLang="zh-TW" sz="1200" baseline="0" dirty="0"/>
                        <a:t> Bridge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XM_Param_Util.cs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API for Update and Control</a:t>
                      </a:r>
                      <a:r>
                        <a:rPr lang="en-US" altLang="zh-TW" sz="1200" baseline="0" dirty="0"/>
                        <a:t> Jig</a:t>
                      </a:r>
                      <a:r>
                        <a:rPr lang="en-US" altLang="zh-TW" sz="1200" dirty="0"/>
                        <a:t>(Not Use)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XM_SDCard_Util.cs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/>
                        <a:t>API for </a:t>
                      </a:r>
                      <a:r>
                        <a:rPr lang="en-US" altLang="zh-TW" sz="1200" dirty="0" err="1"/>
                        <a:t>SD</a:t>
                      </a:r>
                      <a:r>
                        <a:rPr lang="en-US" altLang="zh-TW" sz="1200" baseline="0" dirty="0" err="1"/>
                        <a:t>Card</a:t>
                      </a:r>
                      <a:r>
                        <a:rPr lang="en-US" altLang="zh-TW" sz="1200" baseline="0" dirty="0"/>
                        <a:t> IO Control</a:t>
                      </a:r>
                      <a:endParaRPr lang="zh-TW" altLang="en-US" sz="1200" dirty="0"/>
                    </a:p>
                  </a:txBody>
                  <a:tcPr/>
                </a:tc>
              </a:tr>
              <a:tr h="312691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/>
                        <a:t>XM_Sytem_API.cs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Windows API</a:t>
                      </a:r>
                      <a:endParaRPr lang="zh-TW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4951" y="1988840"/>
            <a:ext cx="2409825" cy="240982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Library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388" y="1556792"/>
            <a:ext cx="2876550" cy="34385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50" y="1308697"/>
            <a:ext cx="2876550" cy="2146626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 bwMode="auto">
          <a:xfrm>
            <a:off x="4880992" y="2708920"/>
            <a:ext cx="0" cy="2415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0445" y="1324958"/>
            <a:ext cx="2876550" cy="211410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216696" y="5124582"/>
            <a:ext cx="7860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FastColoredTextbox</a:t>
            </a:r>
            <a:r>
              <a:rPr lang="en-US" altLang="zh-TW" sz="2400" dirty="0"/>
              <a:t> is used to indicate the color of the text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Structure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88502" y="1435391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class</a:t>
            </a:r>
            <a:r>
              <a:rPr lang="en-US" altLang="zh-TW" sz="1200" dirty="0"/>
              <a:t> </a:t>
            </a:r>
            <a:r>
              <a:rPr lang="en-US" altLang="zh-TW" sz="1200" dirty="0" err="1"/>
              <a:t>XmPlusCmd</a:t>
            </a:r>
            <a:endParaRPr lang="en-US" altLang="zh-TW" sz="1200" dirty="0"/>
          </a:p>
          <a:p>
            <a:r>
              <a:rPr lang="en-US" altLang="zh-TW" sz="1200" dirty="0"/>
              <a:t>{</a:t>
            </a:r>
            <a:endParaRPr lang="en-US" altLang="zh-TW" sz="1200" dirty="0"/>
          </a:p>
          <a:p>
            <a:r>
              <a:rPr lang="en-US" altLang="zh-TW" sz="1200" dirty="0"/>
              <a:t>      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string</a:t>
            </a:r>
            <a:r>
              <a:rPr lang="en-US" altLang="zh-TW" sz="1200" dirty="0"/>
              <a:t> </a:t>
            </a:r>
            <a:r>
              <a:rPr lang="en-US" altLang="zh-TW" sz="1200" dirty="0" err="1"/>
              <a:t>Cmd</a:t>
            </a:r>
            <a:r>
              <a:rPr lang="en-US" altLang="zh-TW" sz="1200" dirty="0"/>
              <a:t> { get; set; }               </a:t>
            </a:r>
            <a:r>
              <a:rPr lang="en-US" altLang="zh-TW" sz="1200" dirty="0">
                <a:solidFill>
                  <a:srgbClr val="008000"/>
                </a:solidFill>
              </a:rPr>
              <a:t>//Command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/>
              <a:t>      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byte</a:t>
            </a:r>
            <a:r>
              <a:rPr lang="en-US" altLang="zh-TW" sz="1200" dirty="0"/>
              <a:t> Type { get; set; }                 </a:t>
            </a:r>
            <a:r>
              <a:rPr lang="en-US" altLang="zh-TW" sz="1200" dirty="0">
                <a:solidFill>
                  <a:srgbClr val="008000"/>
                </a:solidFill>
              </a:rPr>
              <a:t>//Command</a:t>
            </a:r>
            <a:r>
              <a:rPr lang="zh-TW" altLang="en-US" sz="1200" dirty="0">
                <a:solidFill>
                  <a:srgbClr val="008000"/>
                </a:solidFill>
              </a:rPr>
              <a:t> </a:t>
            </a:r>
            <a:r>
              <a:rPr lang="en-US" altLang="zh-TW" sz="1200" dirty="0">
                <a:solidFill>
                  <a:srgbClr val="008000"/>
                </a:solidFill>
              </a:rPr>
              <a:t>Type</a:t>
            </a:r>
            <a:r>
              <a:rPr lang="zh-TW" altLang="en-US" sz="1200" dirty="0">
                <a:solidFill>
                  <a:srgbClr val="008000"/>
                </a:solidFill>
              </a:rPr>
              <a:t>，</a:t>
            </a:r>
            <a:r>
              <a:rPr lang="en-US" altLang="zh-TW" sz="1200" dirty="0">
                <a:solidFill>
                  <a:srgbClr val="008000"/>
                </a:solidFill>
              </a:rPr>
              <a:t>R/W/WR/Found/Save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/>
              <a:t>      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 err="1">
                <a:solidFill>
                  <a:srgbClr val="0000FF"/>
                </a:solidFill>
              </a:rPr>
              <a:t>int</a:t>
            </a:r>
            <a:r>
              <a:rPr lang="en-US" altLang="zh-TW" sz="1200" dirty="0">
                <a:solidFill>
                  <a:srgbClr val="0000FF"/>
                </a:solidFill>
              </a:rPr>
              <a:t> </a:t>
            </a:r>
            <a:r>
              <a:rPr lang="en-US" altLang="zh-TW" sz="1200" dirty="0" err="1"/>
              <a:t>MaxParm</a:t>
            </a:r>
            <a:r>
              <a:rPr lang="en-US" altLang="zh-TW" sz="1200" dirty="0"/>
              <a:t> { get; set; }           </a:t>
            </a:r>
            <a:r>
              <a:rPr lang="en-US" altLang="zh-TW" sz="1200" dirty="0">
                <a:solidFill>
                  <a:srgbClr val="008000"/>
                </a:solidFill>
              </a:rPr>
              <a:t>//Parameter Count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/>
              <a:t>        </a:t>
            </a:r>
            <a:r>
              <a:rPr lang="en-US" altLang="zh-TW" sz="1200" dirty="0">
                <a:solidFill>
                  <a:srgbClr val="0000FF"/>
                </a:solidFill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 err="1">
                <a:solidFill>
                  <a:srgbClr val="0000FF"/>
                </a:solidFill>
              </a:rPr>
              <a:t>int</a:t>
            </a:r>
            <a:r>
              <a:rPr lang="en-US" altLang="zh-TW" sz="1200" dirty="0">
                <a:solidFill>
                  <a:srgbClr val="0000FF"/>
                </a:solidFill>
              </a:rPr>
              <a:t> </a:t>
            </a:r>
            <a:r>
              <a:rPr lang="en-US" altLang="zh-TW" sz="1200" dirty="0" err="1"/>
              <a:t>MaxValue</a:t>
            </a:r>
            <a:r>
              <a:rPr lang="en-US" altLang="zh-TW" sz="1200" dirty="0"/>
              <a:t> { get; set; }</a:t>
            </a:r>
            <a:r>
              <a:rPr lang="zh-TW" altLang="en-US" sz="1200" dirty="0"/>
              <a:t>           </a:t>
            </a:r>
            <a:r>
              <a:rPr lang="en-US" altLang="zh-TW" sz="1200" dirty="0">
                <a:solidFill>
                  <a:srgbClr val="008000"/>
                </a:solidFill>
              </a:rPr>
              <a:t>//Max Value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/>
              <a:t>        </a:t>
            </a:r>
            <a:r>
              <a:rPr lang="en-US" altLang="zh-TW" sz="1200" dirty="0">
                <a:solidFill>
                  <a:srgbClr val="0000FF"/>
                </a:solidFill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byte</a:t>
            </a:r>
            <a:r>
              <a:rPr lang="en-US" altLang="zh-TW" sz="1200" dirty="0"/>
              <a:t> Category { get; set; }         </a:t>
            </a:r>
            <a:endParaRPr lang="en-US" altLang="zh-TW" sz="1200" dirty="0"/>
          </a:p>
          <a:p>
            <a:r>
              <a:rPr lang="en-US" altLang="zh-TW" sz="1200" dirty="0"/>
              <a:t>        </a:t>
            </a:r>
            <a:r>
              <a:rPr lang="en-US" altLang="zh-TW" sz="1200" dirty="0">
                <a:solidFill>
                  <a:srgbClr val="0000FF"/>
                </a:solidFill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byte</a:t>
            </a:r>
            <a:r>
              <a:rPr lang="en-US" altLang="zh-TW" sz="1200" dirty="0"/>
              <a:t> Class { get; set; }</a:t>
            </a:r>
            <a:endParaRPr lang="en-US" altLang="zh-TW" sz="1200" dirty="0"/>
          </a:p>
          <a:p>
            <a:r>
              <a:rPr lang="en-US" altLang="zh-TW" sz="1200" dirty="0"/>
              <a:t>        </a:t>
            </a:r>
            <a:r>
              <a:rPr lang="en-US" altLang="zh-TW" sz="1200" dirty="0">
                <a:solidFill>
                  <a:srgbClr val="0000FF"/>
                </a:solidFill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byte</a:t>
            </a:r>
            <a:r>
              <a:rPr lang="en-US" altLang="zh-TW" sz="1200" dirty="0"/>
              <a:t> Reg { get; set; }                 </a:t>
            </a:r>
            <a:r>
              <a:rPr lang="en-US" altLang="zh-TW" sz="1200" dirty="0">
                <a:solidFill>
                  <a:srgbClr val="008000"/>
                </a:solidFill>
              </a:rPr>
              <a:t>//Register 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/>
              <a:t>        </a:t>
            </a:r>
            <a:r>
              <a:rPr lang="en-US" altLang="zh-TW" sz="1200" dirty="0">
                <a:solidFill>
                  <a:srgbClr val="0000FF"/>
                </a:solidFill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 err="1">
                <a:solidFill>
                  <a:srgbClr val="0000FF"/>
                </a:solidFill>
              </a:rPr>
              <a:t>int</a:t>
            </a:r>
            <a:r>
              <a:rPr lang="en-US" altLang="zh-TW" sz="1200" dirty="0">
                <a:solidFill>
                  <a:srgbClr val="0000FF"/>
                </a:solidFill>
              </a:rPr>
              <a:t> </a:t>
            </a:r>
            <a:r>
              <a:rPr lang="en-US" altLang="zh-TW" sz="1200" dirty="0"/>
              <a:t>Delay { get; set; }</a:t>
            </a:r>
            <a:r>
              <a:rPr lang="zh-TW" altLang="en-US" sz="1200" dirty="0"/>
              <a:t>                 </a:t>
            </a:r>
            <a:r>
              <a:rPr lang="en-US" altLang="zh-TW" sz="1200" dirty="0">
                <a:solidFill>
                  <a:srgbClr val="008000"/>
                </a:solidFill>
              </a:rPr>
              <a:t>//Delay Time for Next Operation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/>
              <a:t>        </a:t>
            </a:r>
            <a:r>
              <a:rPr lang="en-US" altLang="zh-TW" sz="1200" dirty="0">
                <a:solidFill>
                  <a:srgbClr val="0000FF"/>
                </a:solidFill>
              </a:rPr>
              <a:t>public</a:t>
            </a:r>
            <a:r>
              <a:rPr lang="en-US" altLang="zh-TW" sz="1200" dirty="0"/>
              <a:t> </a:t>
            </a:r>
            <a:r>
              <a:rPr lang="en-US" altLang="zh-TW" sz="1200" dirty="0" err="1">
                <a:solidFill>
                  <a:srgbClr val="0000FF"/>
                </a:solidFill>
              </a:rPr>
              <a:t>ArrayList</a:t>
            </a:r>
            <a:r>
              <a:rPr lang="en-US" altLang="zh-TW" sz="1200" dirty="0">
                <a:solidFill>
                  <a:srgbClr val="0000FF"/>
                </a:solidFill>
              </a:rPr>
              <a:t> </a:t>
            </a:r>
            <a:r>
              <a:rPr lang="en-US" altLang="zh-TW" sz="1200" dirty="0"/>
              <a:t>Item { get; set; }        </a:t>
            </a:r>
            <a:r>
              <a:rPr lang="en-US" altLang="zh-TW" sz="1200" dirty="0">
                <a:solidFill>
                  <a:srgbClr val="008000"/>
                </a:solidFill>
              </a:rPr>
              <a:t>//Fixed Item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/>
              <a:t>}</a:t>
            </a:r>
            <a:endParaRPr lang="zh-TW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406150" y="3861048"/>
            <a:ext cx="24118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8000"/>
                </a:solidFill>
              </a:rPr>
              <a:t>Class: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0:  </a:t>
            </a:r>
            <a:r>
              <a:rPr lang="en-US" altLang="zh-TW" sz="1200" dirty="0" err="1">
                <a:solidFill>
                  <a:srgbClr val="008000"/>
                </a:solidFill>
              </a:rPr>
              <a:t>Comm</a:t>
            </a:r>
            <a:r>
              <a:rPr lang="en-US" altLang="zh-TW" sz="1200" dirty="0">
                <a:solidFill>
                  <a:srgbClr val="008000"/>
                </a:solidFill>
              </a:rPr>
              <a:t> Command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1:  System Command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2:  Instrument Command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3.  </a:t>
            </a:r>
            <a:r>
              <a:rPr lang="en-US" altLang="zh-TW" sz="1200" dirty="0" err="1">
                <a:solidFill>
                  <a:srgbClr val="008000"/>
                </a:solidFill>
              </a:rPr>
              <a:t>XmPlus</a:t>
            </a:r>
            <a:r>
              <a:rPr lang="en-US" altLang="zh-TW" sz="1200" dirty="0">
                <a:solidFill>
                  <a:srgbClr val="008000"/>
                </a:solidFill>
              </a:rPr>
              <a:t> Command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4.  For Command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5.  CA-210 Command</a:t>
            </a:r>
            <a:endParaRPr lang="zh-TW" altLang="en-US" sz="1200" dirty="0">
              <a:solidFill>
                <a:srgbClr val="008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76736" y="3782826"/>
            <a:ext cx="83994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b="1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</a:t>
            </a:r>
            <a:r>
              <a:rPr lang="en-US" altLang="zh-TW" sz="1200" dirty="0">
                <a:solidFill>
                  <a:srgbClr val="008000"/>
                </a:solidFill>
              </a:rPr>
              <a:t>Category</a:t>
            </a:r>
            <a:r>
              <a:rPr lang="en-US" altLang="zh-TW" sz="1200" b="1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:</a:t>
            </a:r>
            <a:endParaRPr lang="en-US" altLang="zh-TW" sz="1200" b="1" dirty="0">
              <a:solidFill>
                <a:srgbClr val="008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	</a:t>
            </a:r>
            <a:r>
              <a:rPr lang="en-US" altLang="zh-TW" sz="1200" dirty="0">
                <a:solidFill>
                  <a:srgbClr val="008000"/>
                </a:solidFill>
              </a:rPr>
              <a:t>0:  No Parameter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                	1:  Examine Parameter as String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                	2:  Examine Parameter as Numeric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                	3:  Examine Parameter as Numeric and Parameter </a:t>
            </a:r>
            <a:r>
              <a:rPr lang="en-US" altLang="zh-TW" sz="1200" dirty="0" err="1">
                <a:solidFill>
                  <a:srgbClr val="008000"/>
                </a:solidFill>
              </a:rPr>
              <a:t>Num</a:t>
            </a:r>
            <a:r>
              <a:rPr lang="en-US" altLang="zh-TW" sz="1200" dirty="0">
                <a:solidFill>
                  <a:srgbClr val="008000"/>
                </a:solidFill>
              </a:rPr>
              <a:t> Equal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	4.  Examine Parameter as String and Parameter </a:t>
            </a:r>
            <a:r>
              <a:rPr lang="en-US" altLang="zh-TW" sz="1200" dirty="0" err="1">
                <a:solidFill>
                  <a:srgbClr val="008000"/>
                </a:solidFill>
              </a:rPr>
              <a:t>Num</a:t>
            </a:r>
            <a:r>
              <a:rPr lang="en-US" altLang="zh-TW" sz="1200" dirty="0">
                <a:solidFill>
                  <a:srgbClr val="008000"/>
                </a:solidFill>
              </a:rPr>
              <a:t> Equal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                	5:  Examine the last One Item (</a:t>
            </a:r>
            <a:r>
              <a:rPr lang="en-US" altLang="zh-TW" sz="1200" dirty="0" err="1">
                <a:solidFill>
                  <a:srgbClr val="008000"/>
                </a:solidFill>
              </a:rPr>
              <a:t>String,DSI</a:t>
            </a:r>
            <a:r>
              <a:rPr lang="en-US" altLang="zh-TW" sz="1200" dirty="0">
                <a:solidFill>
                  <a:srgbClr val="008000"/>
                </a:solidFill>
              </a:rPr>
              <a:t>)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	6:  Examine the last One Item (</a:t>
            </a:r>
            <a:r>
              <a:rPr lang="en-US" altLang="zh-TW" sz="1200" dirty="0" err="1">
                <a:solidFill>
                  <a:srgbClr val="008000"/>
                </a:solidFill>
              </a:rPr>
              <a:t>String,For</a:t>
            </a:r>
            <a:r>
              <a:rPr lang="en-US" altLang="zh-TW" sz="1200" dirty="0">
                <a:solidFill>
                  <a:srgbClr val="008000"/>
                </a:solidFill>
              </a:rPr>
              <a:t>) and compare value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	7.  Examine the last one Item as txt file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	8:  Examine Parameter as Float and the last one is negative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                	9.  Examine Parameter as </a:t>
            </a:r>
            <a:r>
              <a:rPr lang="en-US" altLang="zh-TW" sz="1200" dirty="0" err="1">
                <a:solidFill>
                  <a:srgbClr val="008000"/>
                </a:solidFill>
              </a:rPr>
              <a:t>Reg</a:t>
            </a:r>
            <a:r>
              <a:rPr lang="en-US" altLang="zh-TW" sz="1200" dirty="0">
                <a:solidFill>
                  <a:srgbClr val="008000"/>
                </a:solidFill>
              </a:rPr>
              <a:t>(Numeric) and Parameter </a:t>
            </a:r>
            <a:r>
              <a:rPr lang="en-US" altLang="zh-TW" sz="1200" dirty="0" err="1">
                <a:solidFill>
                  <a:srgbClr val="008000"/>
                </a:solidFill>
              </a:rPr>
              <a:t>Num</a:t>
            </a:r>
            <a:r>
              <a:rPr lang="en-US" altLang="zh-TW" sz="1200" dirty="0">
                <a:solidFill>
                  <a:srgbClr val="008000"/>
                </a:solidFill>
              </a:rPr>
              <a:t> Equal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                	10. Examine Parameter as </a:t>
            </a:r>
            <a:r>
              <a:rPr lang="en-US" altLang="zh-TW" sz="1200" dirty="0" err="1">
                <a:solidFill>
                  <a:srgbClr val="008000"/>
                </a:solidFill>
              </a:rPr>
              <a:t>Reg</a:t>
            </a:r>
            <a:r>
              <a:rPr lang="en-US" altLang="zh-TW" sz="1200" dirty="0">
                <a:solidFill>
                  <a:srgbClr val="008000"/>
                </a:solidFill>
              </a:rPr>
              <a:t> and the last one Item as txt file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</a:rPr>
              <a:t>                	11. Examine Parameter as </a:t>
            </a:r>
            <a:r>
              <a:rPr lang="en-US" altLang="zh-TW" sz="1200" dirty="0" err="1">
                <a:solidFill>
                  <a:srgbClr val="008000"/>
                </a:solidFill>
              </a:rPr>
              <a:t>Reg</a:t>
            </a:r>
            <a:r>
              <a:rPr lang="en-US" altLang="zh-TW" sz="1200" dirty="0">
                <a:solidFill>
                  <a:srgbClr val="008000"/>
                </a:solidFill>
              </a:rPr>
              <a:t>, The last second as </a:t>
            </a:r>
            <a:r>
              <a:rPr lang="en-US" altLang="zh-TW" sz="1200" dirty="0" err="1">
                <a:solidFill>
                  <a:srgbClr val="008000"/>
                </a:solidFill>
              </a:rPr>
              <a:t>TxtFormat</a:t>
            </a:r>
            <a:r>
              <a:rPr lang="en-US" altLang="zh-TW" sz="1200" dirty="0">
                <a:solidFill>
                  <a:srgbClr val="008000"/>
                </a:solidFill>
              </a:rPr>
              <a:t>, and the last one Item as txt file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       </a:t>
            </a:r>
            <a:endParaRPr lang="zh-TW" altLang="en-US" sz="120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Structure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6068" y="1340768"/>
            <a:ext cx="74703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public class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ScriptInfo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{</a:t>
            </a:r>
            <a:endParaRPr lang="en-US" altLang="zh-TW" sz="12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public string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Cmd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{ get; set; }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	   </a:t>
            </a:r>
            <a:r>
              <a:rPr lang="en-US" altLang="zh-TW" sz="1200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//Command</a:t>
            </a:r>
            <a:endParaRPr lang="en-US" altLang="zh-TW" sz="12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public string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CleanCmd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{ get; set; }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</a:t>
            </a:r>
            <a:r>
              <a:rPr lang="en-US" altLang="zh-TW" sz="1200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//Clean Command</a:t>
            </a:r>
            <a:endParaRPr lang="en-US" altLang="zh-TW" sz="12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</a:t>
            </a:r>
            <a:r>
              <a:rPr lang="zh-TW" altLang="en-US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public </a:t>
            </a:r>
            <a:r>
              <a:rPr lang="en-US" altLang="zh-TW" sz="12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Index { get; set; }               </a:t>
            </a:r>
            <a:r>
              <a:rPr lang="en-US" altLang="zh-TW" sz="1200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//Command Option among array</a:t>
            </a:r>
            <a:endParaRPr lang="en-US" altLang="zh-TW" sz="12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</a:t>
            </a:r>
            <a:r>
              <a:rPr lang="zh-TW" altLang="en-US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public byte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Result { get; set; }       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</a:t>
            </a:r>
            <a:r>
              <a:rPr lang="zh-TW" altLang="en-US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public string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Msg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{ get; set; }             </a:t>
            </a:r>
            <a:r>
              <a:rPr lang="en-US" altLang="zh-TW" sz="1200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//Appendix</a:t>
            </a:r>
            <a:endParaRPr lang="en-US" altLang="zh-TW" sz="12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public string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Line{ get; set; }            </a:t>
            </a:r>
            <a:r>
              <a:rPr lang="en-US" altLang="zh-TW" sz="1200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//Rows </a:t>
            </a:r>
            <a:endParaRPr lang="en-US" altLang="zh-TW" sz="12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}</a:t>
            </a:r>
            <a:endParaRPr lang="zh-TW" altLang="en-US" sz="12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7818" y="3361841"/>
            <a:ext cx="75735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public class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XmResult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{</a:t>
            </a:r>
            <a:endParaRPr lang="en-US" altLang="zh-TW" sz="12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public string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XmPlusCmd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{ get; set; </a:t>
            </a:r>
            <a:r>
              <a:rPr lang="en-US" altLang="zh-TW" sz="12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}      </a:t>
            </a:r>
            <a:r>
              <a:rPr lang="en-US" altLang="zh-TW" sz="1200" b="1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//Command</a:t>
            </a:r>
            <a:endParaRPr lang="en-US" altLang="zh-TW" sz="1200" b="1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public </a:t>
            </a:r>
            <a:r>
              <a:rPr lang="en-US" altLang="zh-TW" sz="12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Line { get; set; }                       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public </a:t>
            </a:r>
            <a:r>
              <a:rPr lang="en-US" altLang="zh-TW" sz="12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End { get; set; }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public bool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Result { get; set; }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     </a:t>
            </a:r>
            <a:r>
              <a:rPr lang="en-US" altLang="zh-TW" sz="1200" b="1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//Check if the format </a:t>
            </a:r>
            <a:endParaRPr lang="en-US" altLang="zh-TW" sz="1200" b="1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sz="12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public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XmResult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string 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XmPlusCmd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  <a:r>
              <a:rPr lang="en-US" altLang="zh-TW" sz="12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Line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  <a:r>
              <a:rPr lang="en-US" altLang="zh-TW" sz="12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End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bool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Result)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{</a:t>
            </a:r>
            <a:endParaRPr lang="en-US" altLang="zh-TW" sz="12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this.XmPlusCmd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XmPlusCmd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this.Line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Line;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this.End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End;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this.Result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Result;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}</a:t>
            </a:r>
            <a:endParaRPr lang="en-US" altLang="zh-TW" sz="12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}</a:t>
            </a:r>
            <a:endParaRPr lang="zh-TW" altLang="en-US" sz="12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8502" y="1412776"/>
          <a:ext cx="9217026" cy="316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8"/>
                <a:gridCol w="1440160"/>
                <a:gridCol w="4176464"/>
                <a:gridCol w="2376264"/>
              </a:tblGrid>
              <a:tr h="34746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Area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Appendix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Menu Strip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Help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Script Command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Command Lists</a:t>
                      </a:r>
                      <a:endParaRPr lang="zh-TW" altLang="en-US" dirty="0"/>
                    </a:p>
                  </a:txBody>
                  <a:tcPr/>
                </a:tc>
              </a:tr>
              <a:tr h="60806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INRUSH_CURRENT_RIPPLE_RELAY_BOARD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Relay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Help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Temperature Chamber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Testing Item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Source Measure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Testing Item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PWM Measure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Testing Item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Gamma Tool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Testing Item</a:t>
                      </a:r>
                      <a:endParaRPr lang="zh-TW" altLang="en-US" dirty="0"/>
                    </a:p>
                  </a:txBody>
                  <a:tcPr/>
                </a:tc>
              </a:tr>
              <a:tr h="34746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MIPI</a:t>
                      </a:r>
                      <a:r>
                        <a:rPr lang="en-US" altLang="zh-TW" baseline="0" dirty="0"/>
                        <a:t> LR SR TEST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Testing Item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 Structure</a:t>
            </a:r>
            <a:endParaRPr lang="zh-TW" altLang="en-US" dirty="0"/>
          </a:p>
        </p:txBody>
      </p:sp>
      <p:sp>
        <p:nvSpPr>
          <p:cNvPr id="19" name="內容版面配置區 2"/>
          <p:cNvSpPr>
            <a:spLocks noGrp="1"/>
          </p:cNvSpPr>
          <p:nvPr>
            <p:ph idx="1"/>
          </p:nvPr>
        </p:nvSpPr>
        <p:spPr>
          <a:xfrm>
            <a:off x="2891935" y="1235137"/>
            <a:ext cx="4015740" cy="487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400" b="1" dirty="0" err="1"/>
              <a:t>ScriptSetting_Form.cs</a:t>
            </a:r>
            <a:endParaRPr lang="zh-TW" altLang="en-US" sz="2400" b="1" dirty="0"/>
          </a:p>
        </p:txBody>
      </p:sp>
      <p:cxnSp>
        <p:nvCxnSpPr>
          <p:cNvPr id="20" name="直線接點 19"/>
          <p:cNvCxnSpPr>
            <a:stCxn id="36" idx="0"/>
            <a:endCxn id="35" idx="0"/>
          </p:cNvCxnSpPr>
          <p:nvPr/>
        </p:nvCxnSpPr>
        <p:spPr bwMode="auto">
          <a:xfrm flipV="1">
            <a:off x="1313313" y="3820049"/>
            <a:ext cx="7652798" cy="1270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向下箭號 20"/>
          <p:cNvSpPr/>
          <p:nvPr/>
        </p:nvSpPr>
        <p:spPr bwMode="auto">
          <a:xfrm>
            <a:off x="4572001" y="1765658"/>
            <a:ext cx="327804" cy="3881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156724" y="2281714"/>
            <a:ext cx="3158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err="1"/>
              <a:t>XM_ExeMainCmd.cs</a:t>
            </a:r>
            <a:endParaRPr lang="zh-TW" altLang="en-US" sz="2800" dirty="0"/>
          </a:p>
        </p:txBody>
      </p:sp>
      <p:sp>
        <p:nvSpPr>
          <p:cNvPr id="23" name="向下箭號 22"/>
          <p:cNvSpPr/>
          <p:nvPr/>
        </p:nvSpPr>
        <p:spPr bwMode="auto">
          <a:xfrm>
            <a:off x="4572001" y="2916015"/>
            <a:ext cx="327804" cy="3881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24" name="向下箭號 23"/>
          <p:cNvSpPr/>
          <p:nvPr/>
        </p:nvSpPr>
        <p:spPr bwMode="auto">
          <a:xfrm>
            <a:off x="3156724" y="3862485"/>
            <a:ext cx="327804" cy="3881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25" name="向下箭號 24"/>
          <p:cNvSpPr/>
          <p:nvPr/>
        </p:nvSpPr>
        <p:spPr bwMode="auto">
          <a:xfrm>
            <a:off x="5230057" y="3862485"/>
            <a:ext cx="327804" cy="3881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346593" y="4281278"/>
            <a:ext cx="1964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ctr">
              <a:defRPr sz="1800" b="1"/>
            </a:lvl1pPr>
          </a:lstStyle>
          <a:p>
            <a:r>
              <a:rPr lang="en-US" altLang="zh-TW" sz="1400" dirty="0" err="1"/>
              <a:t>XM_ExeCommCmd_Util</a:t>
            </a:r>
            <a:endParaRPr lang="zh-TW" altLang="en-US" sz="1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443475" y="4281279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ctr">
              <a:defRPr sz="1800" b="1"/>
            </a:lvl1pPr>
          </a:lstStyle>
          <a:p>
            <a:r>
              <a:rPr lang="en-US" altLang="zh-TW" sz="1400" dirty="0" err="1"/>
              <a:t>XM_ExeEquipCmd_Util</a:t>
            </a:r>
            <a:endParaRPr lang="zh-TW" altLang="en-US" sz="1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592064" y="4312156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 err="1"/>
              <a:t>XM_ExeSysCmd_Util</a:t>
            </a:r>
            <a:endParaRPr lang="zh-TW" altLang="en-US" sz="1400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8250588" y="4320054"/>
            <a:ext cx="17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/>
              <a:t> </a:t>
            </a:r>
            <a:r>
              <a:rPr lang="en-US" altLang="zh-TW" sz="1400" b="1" dirty="0" err="1"/>
              <a:t>XM_ExeForCmd_Util</a:t>
            </a:r>
            <a:endParaRPr lang="zh-TW" altLang="en-US" sz="1400" b="1" dirty="0"/>
          </a:p>
        </p:txBody>
      </p:sp>
      <p:sp>
        <p:nvSpPr>
          <p:cNvPr id="35" name="向下箭號 34"/>
          <p:cNvSpPr/>
          <p:nvPr/>
        </p:nvSpPr>
        <p:spPr bwMode="auto">
          <a:xfrm>
            <a:off x="8802209" y="3820049"/>
            <a:ext cx="327804" cy="3881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36" name="向下箭號 35"/>
          <p:cNvSpPr/>
          <p:nvPr/>
        </p:nvSpPr>
        <p:spPr bwMode="auto">
          <a:xfrm>
            <a:off x="1149411" y="3832756"/>
            <a:ext cx="327804" cy="3881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69254" y="4281278"/>
            <a:ext cx="1779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algn="ctr">
              <a:defRPr sz="1800" b="1"/>
            </a:lvl1pPr>
          </a:lstStyle>
          <a:p>
            <a:r>
              <a:rPr lang="en-US" altLang="zh-TW" sz="1400" dirty="0" err="1"/>
              <a:t>XM_ExeWolCmd_Util</a:t>
            </a:r>
            <a:endParaRPr lang="zh-TW" altLang="en-US" sz="1400" dirty="0"/>
          </a:p>
        </p:txBody>
      </p:sp>
      <p:sp>
        <p:nvSpPr>
          <p:cNvPr id="38" name="向下箭號 37"/>
          <p:cNvSpPr/>
          <p:nvPr/>
        </p:nvSpPr>
        <p:spPr bwMode="auto">
          <a:xfrm>
            <a:off x="7401272" y="3820049"/>
            <a:ext cx="327804" cy="38814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TW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358053" y="4627831"/>
            <a:ext cx="1162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Using</a:t>
            </a:r>
            <a:endParaRPr lang="en-US" altLang="zh-TW" sz="1200" dirty="0"/>
          </a:p>
          <a:p>
            <a:r>
              <a:rPr lang="en-US" altLang="zh-TW" sz="1200" dirty="0"/>
              <a:t>1.Comm Device</a:t>
            </a:r>
            <a:endParaRPr lang="en-US" altLang="zh-TW" sz="1200" dirty="0"/>
          </a:p>
          <a:p>
            <a:r>
              <a:rPr lang="en-US" altLang="zh-TW" sz="1200" dirty="0"/>
              <a:t>2.CA210 Device</a:t>
            </a:r>
            <a:endParaRPr lang="zh-TW" altLang="en-US" sz="12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443475" y="4627831"/>
            <a:ext cx="1490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Using</a:t>
            </a:r>
            <a:endParaRPr lang="en-US" altLang="zh-TW" sz="1200" dirty="0"/>
          </a:p>
          <a:p>
            <a:r>
              <a:rPr lang="en-US" altLang="zh-TW" sz="1200" dirty="0"/>
              <a:t>1.Instrument Control</a:t>
            </a:r>
            <a:endParaRPr lang="en-US" altLang="zh-TW" sz="12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656035" y="4646920"/>
            <a:ext cx="1426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Support</a:t>
            </a:r>
            <a:endParaRPr lang="en-US" altLang="zh-TW" sz="1200" dirty="0"/>
          </a:p>
          <a:p>
            <a:r>
              <a:rPr lang="en-US" altLang="zh-TW" sz="1200" dirty="0"/>
              <a:t>1.System Command</a:t>
            </a:r>
            <a:endParaRPr lang="en-US" altLang="zh-TW" sz="12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8356512" y="4646920"/>
            <a:ext cx="1017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Using</a:t>
            </a:r>
            <a:endParaRPr lang="en-US" altLang="zh-TW" sz="1200" dirty="0"/>
          </a:p>
          <a:p>
            <a:r>
              <a:rPr lang="en-US" altLang="zh-TW" sz="1200" dirty="0"/>
              <a:t>1.For ,</a:t>
            </a:r>
            <a:r>
              <a:rPr lang="en-US" altLang="zh-TW" sz="1200" dirty="0" err="1"/>
              <a:t>EndFor</a:t>
            </a:r>
            <a:endParaRPr lang="en-US" altLang="zh-TW" sz="12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14224" y="4617038"/>
            <a:ext cx="151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Using</a:t>
            </a:r>
            <a:endParaRPr lang="en-US" altLang="zh-TW" sz="1200" dirty="0"/>
          </a:p>
          <a:p>
            <a:r>
              <a:rPr lang="en-US" altLang="zh-TW" sz="1200" dirty="0"/>
              <a:t>1.Only For Jig Control</a:t>
            </a:r>
            <a:endParaRPr lang="en-US" altLang="zh-TW" sz="1200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Program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2338" y="1572746"/>
            <a:ext cx="86909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private void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SendXmCmd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()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{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string[]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CmdLines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null;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da-DK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da-DK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bool</a:t>
            </a:r>
            <a:r>
              <a:rPr lang="da-DK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ret = true, bAllCmd = true;</a:t>
            </a:r>
            <a:endParaRPr lang="da-DK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string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ErrInfo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null;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List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&lt;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ScriptInfo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&gt;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lScriptInfo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new List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&lt;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ScriptInfo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&gt;();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2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FastColoredTextBox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FastRichBox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	(</a:t>
            </a:r>
            <a:r>
              <a:rPr lang="en-US" altLang="zh-TW" sz="12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FastColoredTextBox</a:t>
            </a:r>
            <a:r>
              <a:rPr lang="en-US" altLang="zh-TW" sz="1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tctl_pages.TabPages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tctl_pages.SelectedIndex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].Controls["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FastColoredText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"];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/*Verify USB Connection*/</a:t>
            </a:r>
            <a:endParaRPr lang="en-US" altLang="zh-TW" sz="12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if (!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ExeStatus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FastRichBox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)) {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MessageBox.Show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("Stop Running!"); return; }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/*Selection or All*/</a:t>
            </a:r>
            <a:endParaRPr lang="en-US" altLang="zh-TW" sz="12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CmdLines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WorthXmCmd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FastRichBox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ref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bAllCmd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).Split(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DelimiterChars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[4]);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/*Verify and Exam Command*/</a:t>
            </a:r>
            <a:endParaRPr lang="en-US" altLang="zh-TW" sz="12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ErrInfo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ExeCmd.ExamScript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CmdLines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lScriptInfo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);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solidFill>
                  <a:srgbClr val="008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/*Deal With Error And Present*/</a:t>
            </a:r>
            <a:endParaRPr lang="en-US" altLang="zh-TW" sz="1200" dirty="0">
              <a:solidFill>
                <a:srgbClr val="008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if (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bAllCmd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&amp;&amp; !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DealWithXmCmds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FastRichBox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ref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lScriptInfo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)) {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FastRichBox.Focus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(); ret =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ShowContinueDialog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(); }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if (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Setting.CmdMsg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rtf_ElecsMsg.Text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</a:t>
            </a:r>
            <a:r>
              <a:rPr lang="en-US" altLang="zh-TW" sz="12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ErrInfo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;</a:t>
            </a:r>
            <a:endParaRPr lang="zh-TW" altLang="en-US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5128" y="4869160"/>
            <a:ext cx="1619075" cy="1208236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 bwMode="auto">
          <a:xfrm flipV="1">
            <a:off x="7212474" y="3825644"/>
            <a:ext cx="0" cy="1191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Program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6495" y="1447846"/>
            <a:ext cx="995229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zh-TW" sz="1200" dirty="0">
                <a:solidFill>
                  <a:srgbClr val="0000FF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lang="en-US" altLang="zh-TW" sz="1200" dirty="0"/>
              <a:t>if (ret)   </a:t>
            </a:r>
            <a:r>
              <a:rPr lang="en-US" altLang="zh-TW" sz="1200" dirty="0">
                <a:solidFill>
                  <a:srgbClr val="008000"/>
                </a:solidFill>
              </a:rPr>
              <a:t>// Check if the format is true or false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zh-TW" altLang="en-US" sz="1200" dirty="0"/>
              <a:t>            </a:t>
            </a:r>
            <a:r>
              <a:rPr lang="en-US" altLang="zh-TW" sz="1200" dirty="0"/>
              <a:t>{</a:t>
            </a:r>
            <a:endParaRPr lang="en-US" altLang="zh-TW" sz="1200" dirty="0"/>
          </a:p>
          <a:p>
            <a:r>
              <a:rPr lang="en-US" altLang="zh-TW" sz="1200" dirty="0"/>
              <a:t>                </a:t>
            </a:r>
            <a:r>
              <a:rPr lang="en-US" altLang="zh-TW" sz="1200" dirty="0" err="1"/>
              <a:t>XmCmd</a:t>
            </a:r>
            <a:r>
              <a:rPr lang="en-US" altLang="zh-TW" sz="1200" dirty="0"/>
              <a:t> </a:t>
            </a:r>
            <a:r>
              <a:rPr lang="en-US" altLang="zh-TW" sz="1200" dirty="0" err="1"/>
              <a:t>XMCmds</a:t>
            </a:r>
            <a:r>
              <a:rPr lang="en-US" altLang="zh-TW" sz="1200" dirty="0"/>
              <a:t> = new </a:t>
            </a:r>
            <a:r>
              <a:rPr lang="en-US" altLang="zh-TW" sz="1200" dirty="0" err="1"/>
              <a:t>XmCmd</a:t>
            </a:r>
            <a:r>
              <a:rPr lang="en-US" altLang="zh-TW" sz="1200" dirty="0"/>
              <a:t>(</a:t>
            </a:r>
            <a:r>
              <a:rPr lang="en-US" altLang="zh-TW" sz="1200" dirty="0" err="1"/>
              <a:t>lScriptInfo</a:t>
            </a:r>
            <a:r>
              <a:rPr lang="en-US" altLang="zh-TW" sz="1200" dirty="0"/>
              <a:t>);</a:t>
            </a:r>
            <a:endParaRPr lang="en-US" altLang="zh-TW" sz="1200" dirty="0"/>
          </a:p>
          <a:p>
            <a:r>
              <a:rPr lang="en-US" altLang="zh-TW" sz="1200" dirty="0"/>
              <a:t>                </a:t>
            </a:r>
            <a:r>
              <a:rPr lang="en-US" altLang="zh-TW" sz="1200" dirty="0" err="1"/>
              <a:t>XmThead</a:t>
            </a:r>
            <a:r>
              <a:rPr lang="en-US" altLang="zh-TW" sz="1200" dirty="0"/>
              <a:t> = new Thread(new </a:t>
            </a:r>
            <a:r>
              <a:rPr lang="en-US" altLang="zh-TW" sz="1200" dirty="0" err="1"/>
              <a:t>ParameterizedThreadStart</a:t>
            </a:r>
            <a:r>
              <a:rPr lang="en-US" altLang="zh-TW" sz="1200" dirty="0"/>
              <a:t>(Run))  </a:t>
            </a:r>
            <a:endParaRPr lang="en-US" altLang="zh-TW" sz="1200" dirty="0"/>
          </a:p>
          <a:p>
            <a:r>
              <a:rPr lang="zh-TW" altLang="en-US" sz="1200" dirty="0"/>
              <a:t>                </a:t>
            </a:r>
            <a:r>
              <a:rPr lang="en-US" altLang="zh-TW" sz="1200" dirty="0"/>
              <a:t>{</a:t>
            </a:r>
            <a:endParaRPr lang="en-US" altLang="zh-TW" sz="1200" dirty="0"/>
          </a:p>
          <a:p>
            <a:r>
              <a:rPr lang="en-US" altLang="zh-TW" sz="1200" dirty="0"/>
              <a:t>                    </a:t>
            </a:r>
            <a:r>
              <a:rPr lang="en-US" altLang="zh-TW" sz="1200" dirty="0" err="1"/>
              <a:t>IsBackground</a:t>
            </a:r>
            <a:r>
              <a:rPr lang="en-US" altLang="zh-TW" sz="1200" dirty="0"/>
              <a:t> = true</a:t>
            </a:r>
            <a:endParaRPr lang="en-US" altLang="zh-TW" sz="1200" dirty="0"/>
          </a:p>
          <a:p>
            <a:r>
              <a:rPr lang="zh-TW" altLang="en-US" sz="1200" dirty="0"/>
              <a:t>                </a:t>
            </a:r>
            <a:r>
              <a:rPr lang="en-US" altLang="zh-TW" sz="1200" dirty="0"/>
              <a:t>};</a:t>
            </a:r>
            <a:endParaRPr lang="en-US" altLang="zh-TW" sz="1200" dirty="0"/>
          </a:p>
          <a:p>
            <a:r>
              <a:rPr lang="en-US" altLang="zh-TW" sz="1200" dirty="0"/>
              <a:t>                </a:t>
            </a:r>
            <a:r>
              <a:rPr lang="en-US" altLang="zh-TW" sz="1200" dirty="0" err="1"/>
              <a:t>XmThead.Start</a:t>
            </a:r>
            <a:r>
              <a:rPr lang="en-US" altLang="zh-TW" sz="1200" dirty="0"/>
              <a:t>(</a:t>
            </a:r>
            <a:r>
              <a:rPr lang="en-US" altLang="zh-TW" sz="1200" dirty="0" err="1"/>
              <a:t>XMCmds</a:t>
            </a:r>
            <a:r>
              <a:rPr lang="en-US" altLang="zh-TW" sz="1200" dirty="0"/>
              <a:t>);   </a:t>
            </a:r>
            <a:r>
              <a:rPr lang="en-US" altLang="zh-TW" sz="1200" dirty="0">
                <a:solidFill>
                  <a:srgbClr val="008000"/>
                </a:solidFill>
              </a:rPr>
              <a:t>//Start Thread</a:t>
            </a:r>
            <a:endParaRPr lang="en-US" altLang="zh-TW" sz="1200" dirty="0">
              <a:solidFill>
                <a:srgbClr val="008000"/>
              </a:solidFill>
            </a:endParaRPr>
          </a:p>
          <a:p>
            <a:r>
              <a:rPr lang="zh-TW" altLang="en-US" sz="1200" dirty="0"/>
              <a:t>            </a:t>
            </a:r>
            <a:r>
              <a:rPr lang="en-US" altLang="zh-TW" sz="1200" dirty="0"/>
              <a:t>}</a:t>
            </a:r>
            <a:endParaRPr lang="en-US" altLang="zh-TW" sz="1200" dirty="0"/>
          </a:p>
          <a:p>
            <a:r>
              <a:rPr lang="en-US" altLang="zh-TW" sz="1200" dirty="0"/>
              <a:t>            else</a:t>
            </a:r>
            <a:endParaRPr lang="en-US" altLang="zh-TW" sz="1200" dirty="0"/>
          </a:p>
          <a:p>
            <a:r>
              <a:rPr lang="en-US" altLang="zh-TW" sz="1200" dirty="0"/>
              <a:t>                </a:t>
            </a:r>
            <a:r>
              <a:rPr lang="en-US" altLang="zh-TW" sz="1200" dirty="0" err="1"/>
              <a:t>ExeStatus</a:t>
            </a:r>
            <a:r>
              <a:rPr lang="en-US" altLang="zh-TW" sz="1200" dirty="0"/>
              <a:t>(</a:t>
            </a:r>
            <a:r>
              <a:rPr lang="en-US" altLang="zh-TW" sz="1200" dirty="0" err="1"/>
              <a:t>FastRichBox</a:t>
            </a:r>
            <a:r>
              <a:rPr lang="en-US" altLang="zh-TW" sz="1200" dirty="0"/>
              <a:t>);</a:t>
            </a:r>
            <a:r>
              <a:rPr lang="zh-TW" altLang="en-US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}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    </a:t>
            </a:r>
            <a:endParaRPr lang="zh-TW" altLang="en-US" sz="12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Program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87229" y="1551563"/>
            <a:ext cx="827154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public bool </a:t>
            </a:r>
            <a:r>
              <a:rPr lang="en-US" altLang="zh-TW" sz="1200" dirty="0" err="1"/>
              <a:t>ExcuteCmd</a:t>
            </a:r>
            <a:r>
              <a:rPr lang="en-US" altLang="zh-TW" sz="1200" dirty="0"/>
              <a:t>( </a:t>
            </a:r>
            <a:r>
              <a:rPr lang="en-US" altLang="zh-TW" sz="1200" dirty="0">
                <a:solidFill>
                  <a:srgbClr val="0000FF"/>
                </a:solidFill>
              </a:rPr>
              <a:t>string</a:t>
            </a:r>
            <a:r>
              <a:rPr lang="en-US" altLang="zh-TW" sz="1200" dirty="0"/>
              <a:t> Command, </a:t>
            </a:r>
            <a:r>
              <a:rPr lang="en-US" altLang="zh-TW" sz="1200" dirty="0" err="1">
                <a:solidFill>
                  <a:srgbClr val="0000FF"/>
                </a:solidFill>
              </a:rPr>
              <a:t>XmPlusCmd</a:t>
            </a:r>
            <a:r>
              <a:rPr lang="en-US" altLang="zh-TW" sz="1200" dirty="0"/>
              <a:t> </a:t>
            </a:r>
            <a:r>
              <a:rPr lang="en-US" altLang="zh-TW" sz="1200" dirty="0" err="1"/>
              <a:t>XmPlus</a:t>
            </a:r>
            <a:r>
              <a:rPr lang="en-US" altLang="zh-TW" sz="1200" dirty="0"/>
              <a:t>, </a:t>
            </a:r>
            <a:r>
              <a:rPr lang="en-US" altLang="zh-TW" sz="1200" dirty="0">
                <a:solidFill>
                  <a:srgbClr val="0000FF"/>
                </a:solidFill>
              </a:rPr>
              <a:t>ref</a:t>
            </a:r>
            <a:r>
              <a:rPr lang="en-US" altLang="zh-TW" sz="1200" dirty="0"/>
              <a:t> </a:t>
            </a:r>
            <a:r>
              <a:rPr lang="en-US" altLang="zh-TW" sz="1200" dirty="0">
                <a:solidFill>
                  <a:srgbClr val="0000FF"/>
                </a:solidFill>
              </a:rPr>
              <a:t>string</a:t>
            </a:r>
            <a:r>
              <a:rPr lang="en-US" altLang="zh-TW" sz="1200" dirty="0"/>
              <a:t> </a:t>
            </a:r>
            <a:r>
              <a:rPr lang="en-US" altLang="zh-TW" sz="1200" dirty="0" err="1"/>
              <a:t>RdStr</a:t>
            </a:r>
            <a:r>
              <a:rPr lang="en-US" altLang="zh-TW" sz="1200" dirty="0"/>
              <a:t>)</a:t>
            </a:r>
            <a:endParaRPr lang="en-US" altLang="zh-TW" sz="1200" dirty="0"/>
          </a:p>
          <a:p>
            <a:r>
              <a:rPr lang="zh-TW" altLang="en-US" sz="1200" dirty="0"/>
              <a:t> </a:t>
            </a:r>
            <a:r>
              <a:rPr lang="en-US" altLang="zh-TW" sz="1200" dirty="0"/>
              <a:t>{</a:t>
            </a:r>
            <a:endParaRPr lang="en-US" altLang="zh-TW" sz="1200" dirty="0"/>
          </a:p>
          <a:p>
            <a:r>
              <a:rPr lang="en-US" altLang="zh-TW" sz="1200" dirty="0"/>
              <a:t>            bool ret = true;</a:t>
            </a:r>
            <a:endParaRPr lang="en-US" altLang="zh-TW" sz="1200" dirty="0"/>
          </a:p>
          <a:p>
            <a:r>
              <a:rPr lang="en-US" altLang="zh-TW" sz="1200" dirty="0"/>
              <a:t>            if (</a:t>
            </a:r>
            <a:r>
              <a:rPr lang="en-US" altLang="zh-TW" sz="1200" dirty="0" err="1"/>
              <a:t>XmPlus.Class</a:t>
            </a:r>
            <a:r>
              <a:rPr lang="en-US" altLang="zh-TW" sz="1200" dirty="0"/>
              <a:t> == 0) ret = </a:t>
            </a:r>
            <a:r>
              <a:rPr lang="en-US" altLang="zh-TW" sz="1200" dirty="0" err="1"/>
              <a:t>DealWithComm</a:t>
            </a:r>
            <a:r>
              <a:rPr lang="en-US" altLang="zh-TW" sz="1200" dirty="0"/>
              <a:t>(Command, </a:t>
            </a:r>
            <a:r>
              <a:rPr lang="en-US" altLang="zh-TW" sz="1200" dirty="0" err="1"/>
              <a:t>XmPlus</a:t>
            </a:r>
            <a:r>
              <a:rPr lang="en-US" altLang="zh-TW" sz="1200" dirty="0"/>
              <a:t>, ref </a:t>
            </a:r>
            <a:r>
              <a:rPr lang="en-US" altLang="zh-TW" sz="1200" dirty="0" err="1"/>
              <a:t>RdStr</a:t>
            </a:r>
            <a:r>
              <a:rPr lang="en-US" altLang="zh-TW" sz="1200" dirty="0"/>
              <a:t>);</a:t>
            </a:r>
            <a:endParaRPr lang="en-US" altLang="zh-TW" sz="1200" dirty="0"/>
          </a:p>
          <a:p>
            <a:r>
              <a:rPr lang="en-US" altLang="zh-TW" sz="1200" dirty="0"/>
              <a:t>            if (</a:t>
            </a:r>
            <a:r>
              <a:rPr lang="en-US" altLang="zh-TW" sz="1200" dirty="0" err="1"/>
              <a:t>XmPlus.Class</a:t>
            </a:r>
            <a:r>
              <a:rPr lang="en-US" altLang="zh-TW" sz="1200" dirty="0"/>
              <a:t> == 1) ret = </a:t>
            </a:r>
            <a:r>
              <a:rPr lang="en-US" altLang="zh-TW" sz="1200" dirty="0" err="1"/>
              <a:t>DealWithSystem</a:t>
            </a:r>
            <a:r>
              <a:rPr lang="en-US" altLang="zh-TW" sz="1200" dirty="0"/>
              <a:t>(Command, </a:t>
            </a:r>
            <a:r>
              <a:rPr lang="en-US" altLang="zh-TW" sz="1200" dirty="0" err="1"/>
              <a:t>XmPlus</a:t>
            </a:r>
            <a:r>
              <a:rPr lang="en-US" altLang="zh-TW" sz="1200" dirty="0"/>
              <a:t>, ref </a:t>
            </a:r>
            <a:r>
              <a:rPr lang="en-US" altLang="zh-TW" sz="1200" dirty="0" err="1"/>
              <a:t>RdStr</a:t>
            </a:r>
            <a:r>
              <a:rPr lang="en-US" altLang="zh-TW" sz="1200" dirty="0"/>
              <a:t>);</a:t>
            </a:r>
            <a:endParaRPr lang="en-US" altLang="zh-TW" sz="1200" dirty="0"/>
          </a:p>
          <a:p>
            <a:r>
              <a:rPr lang="en-US" altLang="zh-TW" sz="1200" dirty="0"/>
              <a:t>            if (</a:t>
            </a:r>
            <a:r>
              <a:rPr lang="en-US" altLang="zh-TW" sz="1200" dirty="0" err="1"/>
              <a:t>XmPlus.Class</a:t>
            </a:r>
            <a:r>
              <a:rPr lang="en-US" altLang="zh-TW" sz="1200" dirty="0"/>
              <a:t> == 2) ret = </a:t>
            </a:r>
            <a:r>
              <a:rPr lang="en-US" altLang="zh-TW" sz="1200" dirty="0" err="1"/>
              <a:t>DealWithEquip</a:t>
            </a:r>
            <a:r>
              <a:rPr lang="en-US" altLang="zh-TW" sz="1200" dirty="0"/>
              <a:t>(Command, </a:t>
            </a:r>
            <a:r>
              <a:rPr lang="en-US" altLang="zh-TW" sz="1200" dirty="0" err="1"/>
              <a:t>XmPlus</a:t>
            </a:r>
            <a:r>
              <a:rPr lang="en-US" altLang="zh-TW" sz="1200" dirty="0"/>
              <a:t>, ref </a:t>
            </a:r>
            <a:r>
              <a:rPr lang="en-US" altLang="zh-TW" sz="1200" dirty="0" err="1"/>
              <a:t>RdStr</a:t>
            </a:r>
            <a:r>
              <a:rPr lang="en-US" altLang="zh-TW" sz="1200" dirty="0"/>
              <a:t>);</a:t>
            </a:r>
            <a:endParaRPr lang="en-US" altLang="zh-TW" sz="1200" dirty="0"/>
          </a:p>
          <a:p>
            <a:r>
              <a:rPr lang="en-US" altLang="zh-TW" sz="1200" dirty="0"/>
              <a:t>            if (</a:t>
            </a:r>
            <a:r>
              <a:rPr lang="en-US" altLang="zh-TW" sz="1200" dirty="0" err="1"/>
              <a:t>XmPlus.Class</a:t>
            </a:r>
            <a:r>
              <a:rPr lang="en-US" altLang="zh-TW" sz="1200" dirty="0"/>
              <a:t> == 3) ret = </a:t>
            </a:r>
            <a:r>
              <a:rPr lang="en-US" altLang="zh-TW" sz="1200" dirty="0" err="1"/>
              <a:t>DealWithWol</a:t>
            </a:r>
            <a:r>
              <a:rPr lang="en-US" altLang="zh-TW" sz="1200" dirty="0"/>
              <a:t>(Command, </a:t>
            </a:r>
            <a:r>
              <a:rPr lang="en-US" altLang="zh-TW" sz="1200" dirty="0" err="1"/>
              <a:t>XmPlus</a:t>
            </a:r>
            <a:r>
              <a:rPr lang="en-US" altLang="zh-TW" sz="1200" dirty="0"/>
              <a:t>, ref </a:t>
            </a:r>
            <a:r>
              <a:rPr lang="en-US" altLang="zh-TW" sz="1200" dirty="0" err="1"/>
              <a:t>RdStr</a:t>
            </a:r>
            <a:r>
              <a:rPr lang="en-US" altLang="zh-TW" sz="1200" dirty="0"/>
              <a:t>);</a:t>
            </a:r>
            <a:endParaRPr lang="en-US" altLang="zh-TW" sz="1200" dirty="0"/>
          </a:p>
          <a:p>
            <a:r>
              <a:rPr lang="en-US" altLang="zh-TW" sz="1200" dirty="0"/>
              <a:t>            if (</a:t>
            </a:r>
            <a:r>
              <a:rPr lang="en-US" altLang="zh-TW" sz="1200" dirty="0" err="1"/>
              <a:t>XmPlus.Class</a:t>
            </a:r>
            <a:r>
              <a:rPr lang="en-US" altLang="zh-TW" sz="1200" dirty="0"/>
              <a:t> == 4) ret = </a:t>
            </a:r>
            <a:r>
              <a:rPr lang="en-US" altLang="zh-TW" sz="1200" dirty="0" err="1"/>
              <a:t>DealWithFor</a:t>
            </a:r>
            <a:r>
              <a:rPr lang="en-US" altLang="zh-TW" sz="1200" dirty="0"/>
              <a:t>(Command, </a:t>
            </a:r>
            <a:r>
              <a:rPr lang="en-US" altLang="zh-TW" sz="1200" dirty="0" err="1"/>
              <a:t>XmPlus</a:t>
            </a:r>
            <a:r>
              <a:rPr lang="en-US" altLang="zh-TW" sz="1200" dirty="0"/>
              <a:t>);</a:t>
            </a:r>
            <a:endParaRPr lang="en-US" altLang="zh-TW" sz="1200" dirty="0"/>
          </a:p>
          <a:p>
            <a:r>
              <a:rPr lang="en-US" altLang="zh-TW" sz="1200" dirty="0"/>
              <a:t>            if (</a:t>
            </a:r>
            <a:r>
              <a:rPr lang="en-US" altLang="zh-TW" sz="1200" dirty="0" err="1"/>
              <a:t>XmPlus.Class</a:t>
            </a:r>
            <a:r>
              <a:rPr lang="en-US" altLang="zh-TW" sz="1200" dirty="0"/>
              <a:t> == 5) ret = </a:t>
            </a:r>
            <a:r>
              <a:rPr lang="en-US" altLang="zh-TW" sz="1200" dirty="0" err="1"/>
              <a:t>DealWithKonica</a:t>
            </a:r>
            <a:r>
              <a:rPr lang="en-US" altLang="zh-TW" sz="1200" dirty="0"/>
              <a:t>(Command, </a:t>
            </a:r>
            <a:r>
              <a:rPr lang="en-US" altLang="zh-TW" sz="1200" dirty="0" err="1"/>
              <a:t>XmPlus</a:t>
            </a:r>
            <a:r>
              <a:rPr lang="en-US" altLang="zh-TW" sz="1200" dirty="0"/>
              <a:t>, ref </a:t>
            </a:r>
            <a:r>
              <a:rPr lang="en-US" altLang="zh-TW" sz="1200" dirty="0" err="1"/>
              <a:t>RdStr</a:t>
            </a:r>
            <a:r>
              <a:rPr lang="en-US" altLang="zh-TW" sz="1200" dirty="0"/>
              <a:t>);</a:t>
            </a:r>
            <a:endParaRPr lang="en-US" altLang="zh-TW" sz="1200" dirty="0"/>
          </a:p>
          <a:p>
            <a:r>
              <a:rPr lang="en-US" altLang="zh-TW" sz="1200" dirty="0"/>
              <a:t>            return ret;</a:t>
            </a:r>
            <a:endParaRPr lang="en-US" altLang="zh-TW" sz="1200" dirty="0"/>
          </a:p>
          <a:p>
            <a:r>
              <a:rPr lang="zh-TW" altLang="en-US" sz="1200" dirty="0"/>
              <a:t> </a:t>
            </a:r>
            <a:r>
              <a:rPr lang="en-US" altLang="zh-TW" sz="1200" dirty="0"/>
              <a:t>}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en-US" altLang="zh-TW" sz="1200" dirty="0">
                <a:solidFill>
                  <a:srgbClr val="00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     </a:t>
            </a:r>
            <a:endParaRPr lang="en-US" altLang="zh-TW" sz="1200" dirty="0">
              <a:solidFill>
                <a:srgbClr val="000000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r>
              <a:rPr lang="zh-TW" altLang="en-US" sz="2000" b="1" dirty="0">
                <a:solidFill>
                  <a:srgbClr val="008000"/>
                </a:solidFill>
              </a:rPr>
              <a:t> ＊</a:t>
            </a:r>
            <a:r>
              <a:rPr lang="en-US" altLang="zh-TW" sz="2000" b="1" dirty="0">
                <a:solidFill>
                  <a:srgbClr val="008000"/>
                </a:solidFill>
              </a:rPr>
              <a:t>if </a:t>
            </a:r>
            <a:r>
              <a:rPr lang="en-US" altLang="zh-TW" sz="2000" b="1" dirty="0" err="1">
                <a:solidFill>
                  <a:srgbClr val="008000"/>
                </a:solidFill>
              </a:rPr>
              <a:t>XmPlus.Type</a:t>
            </a:r>
            <a:r>
              <a:rPr lang="en-US" altLang="zh-TW" sz="2000" b="1" dirty="0">
                <a:solidFill>
                  <a:srgbClr val="008000"/>
                </a:solidFill>
              </a:rPr>
              <a:t> == </a:t>
            </a:r>
            <a:r>
              <a:rPr lang="en-US" altLang="zh-TW" sz="2000" b="1" dirty="0" err="1">
                <a:solidFill>
                  <a:srgbClr val="008000"/>
                </a:solidFill>
              </a:rPr>
              <a:t>Reg</a:t>
            </a:r>
            <a:r>
              <a:rPr lang="en-US" altLang="zh-TW" sz="2000" b="1" dirty="0">
                <a:solidFill>
                  <a:srgbClr val="008000"/>
                </a:solidFill>
              </a:rPr>
              <a:t>, The result of the reading will be placed in </a:t>
            </a:r>
            <a:r>
              <a:rPr lang="en-US" altLang="zh-TW" sz="2000" b="1" dirty="0" err="1">
                <a:solidFill>
                  <a:srgbClr val="008000"/>
                </a:solidFill>
              </a:rPr>
              <a:t>RdStr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the API(</a:t>
            </a:r>
            <a:r>
              <a:rPr lang="en-US" altLang="zh-TW" i="1" dirty="0"/>
              <a:t>Wolverine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488502" y="1337594"/>
            <a:ext cx="8575487" cy="86727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/>
              <a:t>Sample Code as below</a:t>
            </a:r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0" y="1916832"/>
            <a:ext cx="77807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XM_ExeWol_Util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XmPlusUtil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new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XM_ExeWol_Util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();</a:t>
            </a:r>
            <a:endParaRPr lang="en-US" altLang="zh-TW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XMUtil.MipiBridgeSelect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(0x01);</a:t>
            </a:r>
            <a:endParaRPr lang="en-US" altLang="zh-TW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XMUtil.SetFpgaTiming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(0x33 ,0x11 ,0x13 ,0xff ,67 ,60);</a:t>
            </a:r>
            <a:endParaRPr lang="en-US" altLang="zh-TW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XMUtil.SetMipiVideo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(1334, 750, 60, 4, 255, 30, 2, 3, 6);</a:t>
            </a:r>
            <a:endParaRPr lang="en-US" altLang="zh-TW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XMUtil.SetMipiDsi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(2, 1000, "burst");</a:t>
            </a:r>
            <a:endParaRPr lang="en-US" altLang="zh-TW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XMUtil.GpioCtrl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(0x11, 0x00, 0x00);</a:t>
            </a:r>
            <a:endParaRPr lang="zh-TW" alt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XMUtil.BackLight_0_Ctrl(true, false); //Open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BackLight</a:t>
            </a:r>
            <a:endParaRPr lang="en-US" altLang="zh-TW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XM</a:t>
            </a:r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Util.MipiWrite(0x05, 0x11);</a:t>
            </a:r>
            <a:endParaRPr lang="en-US" altLang="zh-TW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</a:t>
            </a:r>
            <a:r>
              <a:rPr lang="en-US" altLang="zh-TW" sz="16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Thread.Sleep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(100);</a:t>
            </a:r>
            <a:endParaRPr lang="zh-TW" alt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XM</a:t>
            </a:r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Util.MipiWrite(0x05, 0x29)</a:t>
            </a:r>
            <a:endParaRPr lang="zh-TW" alt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XM</a:t>
            </a:r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Util.MipiRead(0x0a, 1, ref rdstr); // rdstr: 0x9c</a:t>
            </a:r>
            <a:endParaRPr lang="zh-TW" alt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XM</a:t>
            </a:r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Util.ImageFill(0, 255, 0);</a:t>
            </a:r>
            <a:endParaRPr lang="zh-TW" altLang="en-US" sz="1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Appedix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chemeClr val="dk1"/>
                </a:solidFill>
              </a:rPr>
              <a:t>rst.trigger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88502" y="1337594"/>
            <a:ext cx="8575487" cy="507230"/>
          </a:xfrm>
        </p:spPr>
        <p:txBody>
          <a:bodyPr/>
          <a:lstStyle/>
          <a:p>
            <a:r>
              <a:rPr lang="en-US" altLang="zh-TW" dirty="0" err="1"/>
              <a:t>rst.pol</a:t>
            </a:r>
            <a:r>
              <a:rPr lang="en-US" altLang="zh-TW" dirty="0"/>
              <a:t> 0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1320082"/>
            <a:ext cx="3550295" cy="2232248"/>
          </a:xfrm>
          <a:prstGeom prst="rect">
            <a:avLst/>
          </a:prstGeom>
        </p:spPr>
      </p:pic>
      <p:sp>
        <p:nvSpPr>
          <p:cNvPr id="8" name="內容版面配置區 5"/>
          <p:cNvSpPr txBox="1"/>
          <p:nvPr/>
        </p:nvSpPr>
        <p:spPr>
          <a:xfrm>
            <a:off x="488502" y="4077072"/>
            <a:ext cx="8575487" cy="5072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kumimoji="0" lang="en-US" altLang="zh-TW" dirty="0" err="1"/>
              <a:t>rst.pol</a:t>
            </a:r>
            <a:r>
              <a:rPr kumimoji="0" lang="en-US" altLang="zh-TW" dirty="0"/>
              <a:t> 1</a:t>
            </a:r>
            <a:endParaRPr kumimoji="0" lang="en-US" altLang="zh-TW" dirty="0"/>
          </a:p>
          <a:p>
            <a:pPr fontAlgn="auto"/>
            <a:endParaRPr kumimoji="0"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50" y="4288605"/>
            <a:ext cx="3663402" cy="2035497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solidFill>
                  <a:schemeClr val="dk1"/>
                </a:solidFill>
              </a:rPr>
              <a:t>rst.set</a:t>
            </a:r>
            <a:endParaRPr lang="zh-TW" altLang="en-US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72480" y="1412776"/>
            <a:ext cx="23391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rst.set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2000" b="0" i="1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kumimoji="0" lang="en-US" altLang="zh-TW" sz="2000" b="0" i="1" u="none" strike="noStrike" cap="none" normalizeH="0" baseline="0" dirty="0">
              <a:ln>
                <a:noFill/>
              </a:ln>
              <a:solidFill>
                <a:srgbClr val="A52A2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rst.reset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272480" y="3789040"/>
            <a:ext cx="233910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sp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rst.set </a:t>
            </a:r>
            <a:r>
              <a:rPr kumimoji="0" lang="zh-TW" altLang="zh-TW" sz="2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  <a:r>
              <a:rPr kumimoji="0" lang="zh-TW" altLang="zh-TW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zh-TW" sz="2000" i="1" dirty="0">
                <a:solidFill>
                  <a:srgbClr val="A52A2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kumimoji="0" lang="en-US" altLang="zh-TW" sz="2000" i="1" dirty="0">
              <a:solidFill>
                <a:srgbClr val="A52A2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rst.reset</a:t>
            </a:r>
            <a:r>
              <a:rPr kumimoji="0" lang="zh-TW" altLang="zh-TW" sz="2000" dirty="0">
                <a:solidFill>
                  <a:schemeClr val="tx1"/>
                </a:solidFill>
              </a:rPr>
              <a:t> </a:t>
            </a:r>
            <a:endParaRPr kumimoji="0" lang="zh-TW" altLang="zh-TW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2" y="1196752"/>
            <a:ext cx="3750123" cy="23578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33" y="3789040"/>
            <a:ext cx="3758482" cy="2304987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Instrument Connection</a:t>
            </a:r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 (Verification Page)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6456" y="3710591"/>
            <a:ext cx="1190487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2.Image List</a:t>
            </a:r>
            <a:endParaRPr lang="en-US" altLang="zh-TW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0512" y="1268760"/>
            <a:ext cx="878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When you switch the verification page…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6456" y="2755903"/>
            <a:ext cx="1190487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1.System Info</a:t>
            </a:r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185248" y="4519734"/>
            <a:ext cx="1728192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7.Scan Instrument</a:t>
            </a:r>
            <a:endParaRPr lang="en-US" altLang="zh-TW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648" y="2538754"/>
            <a:ext cx="4968552" cy="26514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185248" y="1996941"/>
            <a:ext cx="2520280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10.Load Script from Active Page</a:t>
            </a:r>
            <a:endParaRPr lang="en-US" altLang="zh-TW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936776" y="1924170"/>
            <a:ext cx="2520280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3.Script Area</a:t>
            </a:r>
            <a:endParaRPr lang="en-US" altLang="zh-TW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8743" y="5567646"/>
            <a:ext cx="2520280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4.Message Area</a:t>
            </a:r>
            <a:endParaRPr lang="en-US" altLang="zh-TW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91902" y="3914662"/>
            <a:ext cx="2520280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6.Send  Script from Active Page</a:t>
            </a:r>
            <a:endParaRPr lang="en-US" altLang="zh-TW" dirty="0"/>
          </a:p>
        </p:txBody>
      </p:sp>
      <p:cxnSp>
        <p:nvCxnSpPr>
          <p:cNvPr id="19" name="直線單箭頭接點 18"/>
          <p:cNvCxnSpPr/>
          <p:nvPr/>
        </p:nvCxnSpPr>
        <p:spPr>
          <a:xfrm flipH="1" flipV="1">
            <a:off x="1280592" y="2924944"/>
            <a:ext cx="504056" cy="138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1"/>
          </p:cNvCxnSpPr>
          <p:nvPr/>
        </p:nvCxnSpPr>
        <p:spPr>
          <a:xfrm flipH="1" flipV="1">
            <a:off x="1246943" y="3861048"/>
            <a:ext cx="537705" cy="34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3944888" y="4827511"/>
            <a:ext cx="0" cy="7401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endCxn id="11" idx="1"/>
          </p:cNvCxnSpPr>
          <p:nvPr/>
        </p:nvCxnSpPr>
        <p:spPr>
          <a:xfrm flipV="1">
            <a:off x="6609184" y="4673623"/>
            <a:ext cx="576064" cy="267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745088" y="3140968"/>
            <a:ext cx="0" cy="877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745088" y="4018368"/>
            <a:ext cx="13681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6033120" y="2132856"/>
            <a:ext cx="0" cy="9308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6033120" y="2132856"/>
            <a:ext cx="10801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656856" y="2304718"/>
            <a:ext cx="0" cy="7589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6609184" y="2549514"/>
            <a:ext cx="504056" cy="2063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6681192" y="2818076"/>
            <a:ext cx="432048" cy="259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7191902" y="2448124"/>
            <a:ext cx="2520280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9.Open </a:t>
            </a:r>
            <a:r>
              <a:rPr lang="en-US" altLang="zh-TW" dirty="0" err="1"/>
              <a:t>Comm</a:t>
            </a:r>
            <a:r>
              <a:rPr lang="en-US" altLang="zh-TW" dirty="0"/>
              <a:t> Port</a:t>
            </a:r>
            <a:endParaRPr lang="en-US" altLang="zh-TW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185248" y="2956899"/>
            <a:ext cx="2520280" cy="307777"/>
          </a:xfrm>
          <a:prstGeom prst="rect">
            <a:avLst/>
          </a:prstGeom>
          <a:solidFill>
            <a:srgbClr val="DDDDDD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dirty="0"/>
              <a:t>8.Open or </a:t>
            </a:r>
            <a:r>
              <a:rPr lang="en-US" altLang="zh-TW" dirty="0" err="1"/>
              <a:t>Cloase</a:t>
            </a:r>
            <a:r>
              <a:rPr lang="en-US" altLang="zh-TW" dirty="0"/>
              <a:t> CA210 Device</a:t>
            </a:r>
            <a:endParaRPr lang="en-US" altLang="zh-TW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Instrument Connection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514" y="1340768"/>
            <a:ext cx="7848872" cy="3291222"/>
          </a:xfrm>
          <a:prstGeom prst="rect">
            <a:avLst/>
          </a:prstGeom>
        </p:spPr>
      </p:pic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96514" y="5085184"/>
            <a:ext cx="603242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 Please Press “Scan” Button</a:t>
            </a:r>
            <a:endParaRPr kumimoji="0" lang="en-US" altLang="zh-TW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Instrument Names showed in the List</a:t>
            </a:r>
            <a:endParaRPr kumimoji="0" lang="zh-TW" altLang="zh-TW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肘形接點 11"/>
          <p:cNvCxnSpPr/>
          <p:nvPr/>
        </p:nvCxnSpPr>
        <p:spPr>
          <a:xfrm rot="10800000" flipV="1">
            <a:off x="6681192" y="4437112"/>
            <a:ext cx="1512168" cy="1224136"/>
          </a:xfrm>
          <a:prstGeom prst="bentConnector3">
            <a:avLst>
              <a:gd name="adj1" fmla="val -18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Instrument Connection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051" y="1340768"/>
            <a:ext cx="7344816" cy="3343132"/>
          </a:xfrm>
          <a:prstGeom prst="rect">
            <a:avLst/>
          </a:prstGeom>
        </p:spPr>
      </p:pic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40766" y="5143704"/>
            <a:ext cx="88024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 You</a:t>
            </a:r>
            <a:r>
              <a:rPr kumimoji="0" lang="en-US" altLang="zh-TW" sz="20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can define Instrument Alias Name or use real name</a:t>
            </a:r>
            <a:endParaRPr kumimoji="0" lang="zh-TW" altLang="zh-TW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3512840" y="2060848"/>
            <a:ext cx="0" cy="3168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Instrument Connection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435" y="1340768"/>
            <a:ext cx="7742933" cy="3528392"/>
          </a:xfrm>
          <a:prstGeom prst="rect">
            <a:avLst/>
          </a:prstGeom>
        </p:spPr>
      </p:pic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96514" y="5085184"/>
            <a:ext cx="726352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 </a:t>
            </a:r>
            <a:r>
              <a:rPr kumimoji="0" lang="en-US" altLang="zh-TW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instr.xfer</a:t>
            </a:r>
            <a:r>
              <a:rPr lang="en-US" altLang="zh-TW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Write ‘*IDN?’ to Scope and read</a:t>
            </a:r>
            <a:endParaRPr kumimoji="0" lang="en-US" altLang="zh-TW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Show Reading Message from Scope</a:t>
            </a:r>
            <a:endParaRPr kumimoji="0" lang="zh-TW" altLang="zh-TW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2504728" y="2132856"/>
            <a:ext cx="0" cy="31683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/>
          <p:nvPr/>
        </p:nvCxnSpPr>
        <p:spPr>
          <a:xfrm rot="16200000" flipV="1">
            <a:off x="5349044" y="4761148"/>
            <a:ext cx="1368152" cy="432048"/>
          </a:xfrm>
          <a:prstGeom prst="bentConnector3">
            <a:avLst>
              <a:gd name="adj1" fmla="val 10012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5961112" y="5661248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5241032" y="4293096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Instrument Connection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295" y="1268760"/>
            <a:ext cx="7651716" cy="3384376"/>
          </a:xfrm>
          <a:prstGeom prst="rect">
            <a:avLst/>
          </a:prstGeom>
        </p:spPr>
      </p:pic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96514" y="4931296"/>
            <a:ext cx="436209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 </a:t>
            </a:r>
            <a:r>
              <a:rPr kumimoji="0" lang="en-US" altLang="zh-TW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instr.send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Send ‘*IDN?’ to Scope </a:t>
            </a:r>
            <a:endParaRPr kumimoji="0" lang="en-US" altLang="zh-TW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 </a:t>
            </a:r>
            <a:r>
              <a:rPr lang="en-US" altLang="zh-TW" sz="2000" b="1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instr.read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Read from Scope</a:t>
            </a:r>
            <a:endParaRPr lang="en-US" altLang="zh-TW" sz="2000" b="1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0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 </a:t>
            </a:r>
            <a:r>
              <a:rPr lang="en-US" altLang="zh-TW" sz="2000" b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instr.close</a:t>
            </a:r>
            <a:r>
              <a:rPr lang="en-US" altLang="zh-TW" sz="20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Close the Scope </a:t>
            </a:r>
            <a:endParaRPr kumimoji="0" lang="zh-TW" altLang="zh-TW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CA-210 Connection</a:t>
            </a:r>
            <a:endParaRPr lang="zh-TW" altLang="en-US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CA-210 Connection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640" y="1340768"/>
            <a:ext cx="4236749" cy="3024336"/>
          </a:xfrm>
          <a:prstGeom prst="rect">
            <a:avLst/>
          </a:prstGeom>
        </p:spPr>
      </p:pic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21640" y="4499248"/>
            <a:ext cx="343074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Open CA210 </a:t>
            </a:r>
            <a:r>
              <a:rPr lang="en-US" altLang="zh-TW" sz="2000" b="1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CommPort</a:t>
            </a:r>
            <a:endParaRPr lang="en-US" altLang="zh-TW" sz="2000" b="1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Setting </a:t>
            </a:r>
            <a:r>
              <a:rPr kumimoji="0" lang="en-US" altLang="zh-TW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</a:t>
            </a:r>
            <a:r>
              <a:rPr kumimoji="0" lang="en-US" altLang="zh-TW" sz="20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Setting</a:t>
            </a:r>
            <a:endParaRPr kumimoji="0" lang="en-US" altLang="zh-TW" sz="2000" b="1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6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</a:t>
            </a:r>
            <a:r>
              <a:rPr lang="en-US" altLang="zh-TW" sz="2000" b="1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CommPort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38400,7,E,2</a:t>
            </a:r>
            <a:endParaRPr lang="en-US" altLang="zh-TW" sz="2000" b="1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32" y="1376772"/>
            <a:ext cx="4392488" cy="3024336"/>
          </a:xfrm>
          <a:prstGeom prst="rect">
            <a:avLst/>
          </a:prstGeom>
        </p:spPr>
      </p:pic>
      <p:sp>
        <p:nvSpPr>
          <p:cNvPr id="35" name="圓角矩形 34"/>
          <p:cNvSpPr/>
          <p:nvPr/>
        </p:nvSpPr>
        <p:spPr>
          <a:xfrm>
            <a:off x="4640663" y="1560060"/>
            <a:ext cx="96314" cy="1374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76536" y="1697542"/>
            <a:ext cx="3864127" cy="288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291329" y="1409510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753200" y="1831792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2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CA-210 Connection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120607" y="1196752"/>
            <a:ext cx="7275563" cy="2232248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>
            <a:off x="4088904" y="3429000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34411" y="3933057"/>
            <a:ext cx="7518987" cy="230425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501518" y="3471392"/>
            <a:ext cx="3832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Please Press ‘Remote’ Button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CA-210 Connection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632520" y="1412776"/>
            <a:ext cx="6408712" cy="3219552"/>
          </a:xfrm>
          <a:prstGeom prst="rect">
            <a:avLst/>
          </a:prstGeom>
        </p:spPr>
      </p:pic>
      <p:sp>
        <p:nvSpPr>
          <p:cNvPr id="9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96514" y="5239072"/>
            <a:ext cx="48285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 Open</a:t>
            </a:r>
            <a:r>
              <a:rPr kumimoji="0" lang="en-US" altLang="zh-TW" sz="20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CA210 </a:t>
            </a:r>
            <a:r>
              <a:rPr kumimoji="0" lang="en-US" altLang="zh-TW" sz="2000" b="1" i="0" u="none" strike="noStrike" cap="none" normalizeH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</a:t>
            </a:r>
            <a:r>
              <a:rPr kumimoji="0" lang="en-US" altLang="zh-TW" sz="20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Port Successfully</a:t>
            </a:r>
            <a:endParaRPr kumimoji="0" lang="en-US" altLang="zh-TW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897216" y="1628800"/>
            <a:ext cx="96314" cy="1374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CA-210 Connection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503" y="1268760"/>
            <a:ext cx="6264698" cy="3343133"/>
          </a:xfrm>
          <a:prstGeom prst="rect">
            <a:avLst/>
          </a:prstGeom>
        </p:spPr>
      </p:pic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88502" y="4787280"/>
            <a:ext cx="60468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Send</a:t>
            </a:r>
            <a:r>
              <a:rPr kumimoji="0" lang="en-US" altLang="zh-TW" sz="20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‘</a:t>
            </a:r>
            <a:r>
              <a:rPr kumimoji="0" lang="en-US" altLang="zh-TW" sz="2000" b="1" i="0" u="none" strike="noStrike" cap="none" normalizeH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Mes</a:t>
            </a:r>
            <a:r>
              <a:rPr kumimoji="0" lang="en-US" altLang="zh-TW" sz="20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’ Command to CA210 </a:t>
            </a:r>
            <a:endParaRPr kumimoji="0" lang="en-US" altLang="zh-TW" sz="2000" b="1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altLang="zh-TW" sz="2000" b="1" baseline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After 200 </a:t>
            </a:r>
            <a:r>
              <a:rPr lang="en-US" altLang="zh-TW" sz="2000" b="1" baseline="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ms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, it will read the result from CA210</a:t>
            </a:r>
            <a:endParaRPr kumimoji="0" lang="en-US" altLang="zh-TW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K-80 Connection</a:t>
            </a:r>
            <a:endParaRPr lang="zh-TW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512" y="1484784"/>
            <a:ext cx="8186392" cy="43754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29264" y="2123261"/>
            <a:ext cx="432048" cy="4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559" y="1340768"/>
            <a:ext cx="5087527" cy="3024336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CA-210 Connection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40" y="1340768"/>
            <a:ext cx="4236749" cy="3024336"/>
          </a:xfrm>
          <a:prstGeom prst="rect">
            <a:avLst/>
          </a:prstGeom>
        </p:spPr>
      </p:pic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21640" y="4499248"/>
            <a:ext cx="318709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Open K-80 </a:t>
            </a:r>
            <a:r>
              <a:rPr lang="en-US" altLang="zh-TW" sz="2000" b="1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CommPort</a:t>
            </a:r>
            <a:endParaRPr lang="en-US" altLang="zh-TW" sz="2000" b="1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Setting </a:t>
            </a:r>
            <a:r>
              <a:rPr kumimoji="0" lang="en-US" altLang="zh-TW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Comm</a:t>
            </a:r>
            <a:r>
              <a:rPr kumimoji="0" lang="en-US" altLang="zh-TW" sz="2000" b="1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Setting</a:t>
            </a:r>
            <a:endParaRPr kumimoji="0" lang="en-US" altLang="zh-TW" sz="2000" b="1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6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“K-80”,”COM8”</a:t>
            </a:r>
            <a:endParaRPr lang="en-US" altLang="zh-TW" sz="2000" b="1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4640663" y="1560060"/>
            <a:ext cx="96314" cy="1374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776536" y="1697542"/>
            <a:ext cx="3864127" cy="288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291329" y="1409510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6753200" y="1831792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2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K-80 Connection</a:t>
            </a:r>
            <a:endParaRPr lang="zh-TW" altLang="en-US" dirty="0"/>
          </a:p>
        </p:txBody>
      </p:sp>
      <p:sp>
        <p:nvSpPr>
          <p:cNvPr id="8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88502" y="4941168"/>
            <a:ext cx="54377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It will read the bright or flicker from CA210</a:t>
            </a:r>
            <a:endParaRPr kumimoji="0" lang="en-US" altLang="zh-TW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512" y="1268760"/>
            <a:ext cx="6408714" cy="3443489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5400" dirty="0">
                <a:latin typeface="Arial Rounded MT Bold" panose="020F0704030504030204" pitchFamily="34" charset="0"/>
              </a:rPr>
              <a:t>谢谢大家 </a:t>
            </a:r>
            <a:r>
              <a:rPr lang="en-US" altLang="zh-TW" sz="5400" dirty="0">
                <a:latin typeface="Arial Rounded MT Bold" panose="020F0704030504030204" pitchFamily="34" charset="0"/>
              </a:rPr>
              <a:t>!</a:t>
            </a:r>
            <a:r>
              <a:rPr lang="zh-TW" altLang="en-US" sz="5400" dirty="0">
                <a:latin typeface="Arial Rounded MT Bold" panose="020F0704030504030204" pitchFamily="34" charset="0"/>
              </a:rPr>
              <a:t> </a:t>
            </a:r>
            <a:endParaRPr lang="zh-TW" altLang="en-US" sz="5400" dirty="0">
              <a:latin typeface="Arial Rounded MT Bold" panose="020F070403050403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ransition>
    <p:wipe dir="d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50837" y="260648"/>
            <a:ext cx="8915400" cy="612246"/>
          </a:xfrm>
          <a:noFill/>
        </p:spPr>
        <p:txBody>
          <a:bodyPr>
            <a:normAutofit fontScale="90000"/>
          </a:bodyPr>
          <a:lstStyle/>
          <a:p>
            <a:r>
              <a:rPr lang="zh-TW" altLang="en-US" sz="3465" dirty="0"/>
              <a:t>指令說明</a:t>
            </a:r>
            <a:r>
              <a:rPr lang="zh-TW" altLang="en-US" sz="4335" dirty="0"/>
              <a:t> </a:t>
            </a:r>
            <a:endParaRPr lang="zh-TW" altLang="en-US" sz="4335" dirty="0"/>
          </a:p>
        </p:txBody>
      </p:sp>
      <p:sp>
        <p:nvSpPr>
          <p:cNvPr id="49701" name="Line 549"/>
          <p:cNvSpPr>
            <a:spLocks noChangeShapeType="1"/>
          </p:cNvSpPr>
          <p:nvPr/>
        </p:nvSpPr>
        <p:spPr bwMode="auto">
          <a:xfrm>
            <a:off x="5971117" y="1372129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49702" name="Line 550"/>
          <p:cNvSpPr>
            <a:spLocks noChangeShapeType="1"/>
          </p:cNvSpPr>
          <p:nvPr/>
        </p:nvSpPr>
        <p:spPr bwMode="auto">
          <a:xfrm>
            <a:off x="5971117" y="1669654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0296" name="Line 1144"/>
          <p:cNvSpPr>
            <a:spLocks noChangeShapeType="1"/>
          </p:cNvSpPr>
          <p:nvPr/>
        </p:nvSpPr>
        <p:spPr bwMode="auto">
          <a:xfrm>
            <a:off x="6344312" y="165761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0297" name="Line 1145"/>
          <p:cNvSpPr>
            <a:spLocks noChangeShapeType="1"/>
          </p:cNvSpPr>
          <p:nvPr/>
        </p:nvSpPr>
        <p:spPr bwMode="auto">
          <a:xfrm>
            <a:off x="6344312" y="1955139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0887" name="Line 1735"/>
          <p:cNvSpPr>
            <a:spLocks noChangeShapeType="1"/>
          </p:cNvSpPr>
          <p:nvPr/>
        </p:nvSpPr>
        <p:spPr bwMode="auto">
          <a:xfrm>
            <a:off x="6344312" y="165761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0888" name="Line 1736"/>
          <p:cNvSpPr>
            <a:spLocks noChangeShapeType="1"/>
          </p:cNvSpPr>
          <p:nvPr/>
        </p:nvSpPr>
        <p:spPr bwMode="auto">
          <a:xfrm>
            <a:off x="6344312" y="1955139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1373" name="Line 2221"/>
          <p:cNvSpPr>
            <a:spLocks noChangeShapeType="1"/>
          </p:cNvSpPr>
          <p:nvPr/>
        </p:nvSpPr>
        <p:spPr bwMode="auto">
          <a:xfrm>
            <a:off x="6304756" y="264477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1374" name="Line 2222"/>
          <p:cNvSpPr>
            <a:spLocks noChangeShapeType="1"/>
          </p:cNvSpPr>
          <p:nvPr/>
        </p:nvSpPr>
        <p:spPr bwMode="auto">
          <a:xfrm>
            <a:off x="6304756" y="2942300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graphicFrame>
        <p:nvGraphicFramePr>
          <p:cNvPr id="51574" name="Group 2422"/>
          <p:cNvGraphicFramePr>
            <a:graphicFrameLocks noGrp="1"/>
          </p:cNvGraphicFramePr>
          <p:nvPr/>
        </p:nvGraphicFramePr>
        <p:xfrm>
          <a:off x="284625" y="1484784"/>
          <a:ext cx="9204880" cy="3256280"/>
        </p:xfrm>
        <a:graphic>
          <a:graphicData uri="http://schemas.openxmlformats.org/drawingml/2006/table">
            <a:tbl>
              <a:tblPr/>
              <a:tblGrid>
                <a:gridCol w="1379546"/>
                <a:gridCol w="659321"/>
                <a:gridCol w="732579"/>
                <a:gridCol w="244941"/>
                <a:gridCol w="927186"/>
                <a:gridCol w="659321"/>
                <a:gridCol w="732579"/>
                <a:gridCol w="439548"/>
                <a:gridCol w="518701"/>
                <a:gridCol w="454658"/>
                <a:gridCol w="559886"/>
                <a:gridCol w="561636"/>
                <a:gridCol w="619373"/>
                <a:gridCol w="715605"/>
              </a:tblGrid>
              <a:tr h="5613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USB to EPP</a:t>
                      </a:r>
                      <a:endParaRPr kumimoji="1" lang="en-US" altLang="zh-TW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Driver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command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addr strobe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data strobe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Register/addr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parameter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mode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interface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register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parameter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display data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V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0x80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display register and data write/read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addr. WR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LCD interface mode</a:t>
                      </a:r>
                      <a:endParaRPr kumimoji="1" lang="en-US" altLang="zh-TW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CPU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function setting register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function setting parameter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display data Write/read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V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0x81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data WR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2">
                  <a:tcPr/>
                </a:tc>
                <a:tc vMerge="1"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RGB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264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EPPDataRead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V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0x82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addr. RD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2">
                  <a:tcPr/>
                </a:tc>
                <a:tc vMerge="1"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SPI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29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EPPWriteCommand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V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V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0x83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data RD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2">
                  <a:tcPr/>
                </a:tc>
                <a:tc vMerge="1"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I2C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29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WriteScanner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V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0x8x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int. function(SRAM/FLASH/DCM</a:t>
                      </a: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…</a:t>
                      </a: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)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mipi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29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ReadScanner</a:t>
                      </a:r>
                      <a:endParaRPr kumimoji="1" lang="en-US" altLang="zh-TW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V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0x9x~0xFx</a:t>
                      </a:r>
                      <a:endParaRPr kumimoji="1" lang="en-US" altLang="zh-TW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&gt;=1 para.</a:t>
                      </a:r>
                      <a:endParaRPr kumimoji="1" lang="en-US" altLang="zh-TW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int. register</a:t>
                      </a:r>
                      <a:endParaRPr kumimoji="1" lang="en-US" altLang="zh-TW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TW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 sz="3035" dirty="0"/>
              <a:t>指令說明</a:t>
            </a:r>
            <a:endParaRPr lang="zh-TW" altLang="en-US" sz="3035" dirty="0"/>
          </a:p>
        </p:txBody>
      </p:sp>
      <p:graphicFrame>
        <p:nvGraphicFramePr>
          <p:cNvPr id="52973" name="Group 749"/>
          <p:cNvGraphicFramePr>
            <a:graphicFrameLocks noGrp="1"/>
          </p:cNvGraphicFramePr>
          <p:nvPr>
            <p:ph idx="1"/>
          </p:nvPr>
        </p:nvGraphicFramePr>
        <p:xfrm>
          <a:off x="488950" y="1338263"/>
          <a:ext cx="8577061" cy="705116"/>
        </p:xfrm>
        <a:graphic>
          <a:graphicData uri="http://schemas.openxmlformats.org/drawingml/2006/table">
            <a:tbl>
              <a:tblPr/>
              <a:tblGrid>
                <a:gridCol w="2636879"/>
                <a:gridCol w="770891"/>
                <a:gridCol w="5169291"/>
              </a:tblGrid>
              <a:tr h="3525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Epp address strobe</a:t>
                      </a:r>
                      <a:endParaRPr kumimoji="1" lang="zh-TW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103746" marR="103746" marT="49530" marB="495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=&gt;</a:t>
                      </a:r>
                      <a:endParaRPr kumimoji="1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103746" marR="103746" marT="49530" marB="495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FPGA Register address set</a:t>
                      </a:r>
                      <a:endParaRPr kumimoji="1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103746" marR="103746" marT="49530" marB="495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5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Epp Data strobe write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103746" marR="103746" marT="49530" marB="495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=&gt;</a:t>
                      </a:r>
                      <a:endParaRPr kumimoji="1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103746" marR="103746" marT="49530" marB="495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panose="02020500000000000000" pitchFamily="18" charset="-120"/>
                        </a:rPr>
                        <a:t>FPGA Register Parameter write</a:t>
                      </a:r>
                      <a:endParaRPr kumimoji="1" lang="en-US" altLang="zh-TW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103746" marR="103746" marT="49530" marB="495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2967" name="Group 743"/>
          <p:cNvGraphicFramePr>
            <a:graphicFrameLocks noGrp="1"/>
          </p:cNvGraphicFramePr>
          <p:nvPr>
            <p:ph sz="quarter" idx="4294967295"/>
          </p:nvPr>
        </p:nvGraphicFramePr>
        <p:xfrm>
          <a:off x="507230" y="2816555"/>
          <a:ext cx="6084623" cy="741231"/>
        </p:xfrm>
        <a:graphic>
          <a:graphicData uri="http://schemas.openxmlformats.org/drawingml/2006/table">
            <a:tbl>
              <a:tblPr/>
              <a:tblGrid>
                <a:gridCol w="2844535"/>
                <a:gridCol w="1644121"/>
                <a:gridCol w="1595967"/>
              </a:tblGrid>
              <a:tr h="74123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34290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example</a:t>
                      </a:r>
                      <a:endParaRPr kumimoji="1" lang="en-US" altLang="zh-TW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34290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I/F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342900" marR="0" lvl="0" indent="-34290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CPU 8bit[7:0]</a:t>
                      </a:r>
                      <a:endParaRPr kumimoji="1" lang="en-US" altLang="zh-TW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2968" name="Group 744"/>
          <p:cNvGraphicFramePr>
            <a:graphicFrameLocks noGrp="1"/>
          </p:cNvGraphicFramePr>
          <p:nvPr>
            <p:ph sz="quarter" idx="4294967295"/>
          </p:nvPr>
        </p:nvGraphicFramePr>
        <p:xfrm>
          <a:off x="560512" y="3573016"/>
          <a:ext cx="8113976" cy="1755910"/>
        </p:xfrm>
        <a:graphic>
          <a:graphicData uri="http://schemas.openxmlformats.org/drawingml/2006/table">
            <a:tbl>
              <a:tblPr/>
              <a:tblGrid>
                <a:gridCol w="937287"/>
                <a:gridCol w="1853935"/>
                <a:gridCol w="1074869"/>
                <a:gridCol w="1038754"/>
                <a:gridCol w="939006"/>
                <a:gridCol w="1179777"/>
                <a:gridCol w="1090348"/>
              </a:tblGrid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USB to EPP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addr</a:t>
                      </a: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.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data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initial setting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0x9x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timing setting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/>
                </a:tc>
                <a:tc rowSpan="2" hMerge="1">
                  <a:tcPr/>
                </a:tc>
              </a:tr>
              <a:tr h="352558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0xXX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3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  <a:tr h="350838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0xa0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CPU I80/8bit[7:0] interface mode set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/>
                </a:tc>
                <a:tc rowSpan="2" hMerge="1">
                  <a:tcPr/>
                </a:tc>
              </a:tr>
              <a:tr h="350838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0x00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3">
                  <a:tcPr/>
                </a:tc>
                <a:tc vMerge="1" hMerge="1">
                  <a:tcPr/>
                </a:tc>
                <a:tc vMerge="1"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50837" y="188640"/>
            <a:ext cx="8915400" cy="689637"/>
          </a:xfrm>
          <a:noFill/>
        </p:spPr>
        <p:txBody>
          <a:bodyPr/>
          <a:lstStyle/>
          <a:p>
            <a:r>
              <a:rPr lang="zh-TW" altLang="en-US" sz="3465" dirty="0"/>
              <a:t>指令說明</a:t>
            </a:r>
            <a:endParaRPr lang="zh-TW" altLang="en-US" sz="3465" dirty="0"/>
          </a:p>
        </p:txBody>
      </p:sp>
      <p:sp>
        <p:nvSpPr>
          <p:cNvPr id="58567" name="Line 199"/>
          <p:cNvSpPr>
            <a:spLocks noChangeShapeType="1"/>
          </p:cNvSpPr>
          <p:nvPr/>
        </p:nvSpPr>
        <p:spPr bwMode="auto">
          <a:xfrm>
            <a:off x="5692510" y="298357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8568" name="Line 200"/>
          <p:cNvSpPr>
            <a:spLocks noChangeShapeType="1"/>
          </p:cNvSpPr>
          <p:nvPr/>
        </p:nvSpPr>
        <p:spPr bwMode="auto">
          <a:xfrm>
            <a:off x="6497373" y="298357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8569" name="Line 201"/>
          <p:cNvSpPr>
            <a:spLocks noChangeShapeType="1"/>
          </p:cNvSpPr>
          <p:nvPr/>
        </p:nvSpPr>
        <p:spPr bwMode="auto">
          <a:xfrm>
            <a:off x="6497373" y="3281098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8570" name="Line 202"/>
          <p:cNvSpPr>
            <a:spLocks noChangeShapeType="1"/>
          </p:cNvSpPr>
          <p:nvPr/>
        </p:nvSpPr>
        <p:spPr bwMode="auto">
          <a:xfrm>
            <a:off x="7302235" y="3281098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8571" name="Line 203"/>
          <p:cNvSpPr>
            <a:spLocks noChangeShapeType="1"/>
          </p:cNvSpPr>
          <p:nvPr/>
        </p:nvSpPr>
        <p:spPr bwMode="auto">
          <a:xfrm>
            <a:off x="7302235" y="3578622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8572" name="Line 204"/>
          <p:cNvSpPr>
            <a:spLocks noChangeShapeType="1"/>
          </p:cNvSpPr>
          <p:nvPr/>
        </p:nvSpPr>
        <p:spPr bwMode="auto">
          <a:xfrm>
            <a:off x="8107098" y="3578622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58573" name="Line 205"/>
          <p:cNvSpPr>
            <a:spLocks noChangeShapeType="1"/>
          </p:cNvSpPr>
          <p:nvPr/>
        </p:nvSpPr>
        <p:spPr bwMode="auto">
          <a:xfrm>
            <a:off x="8107098" y="3876146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graphicFrame>
        <p:nvGraphicFramePr>
          <p:cNvPr id="58954" name="Group 586"/>
          <p:cNvGraphicFramePr>
            <a:graphicFrameLocks noGrp="1"/>
          </p:cNvGraphicFramePr>
          <p:nvPr/>
        </p:nvGraphicFramePr>
        <p:xfrm>
          <a:off x="350837" y="1635258"/>
          <a:ext cx="9047824" cy="4292600"/>
        </p:xfrm>
        <a:graphic>
          <a:graphicData uri="http://schemas.openxmlformats.org/drawingml/2006/table">
            <a:tbl>
              <a:tblPr/>
              <a:tblGrid>
                <a:gridCol w="1009518"/>
                <a:gridCol w="1522015"/>
                <a:gridCol w="973402"/>
                <a:gridCol w="944166"/>
                <a:gridCol w="918369"/>
                <a:gridCol w="921808"/>
                <a:gridCol w="920088"/>
                <a:gridCol w="918369"/>
                <a:gridCol w="920089"/>
              </a:tblGrid>
              <a:tr h="330200">
                <a:tc rowSpan="1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LCD command setting</a:t>
                      </a:r>
                      <a:endParaRPr kumimoji="1" lang="en-US" altLang="zh-TW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0x80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I/F -&gt; address write mode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0x0B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command -&gt; Read display pixel format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0x83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I/F -&gt; data read mode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EPPDataRead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0xXX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Read display pixel format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0x80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I/F -&gt; address write mode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0x26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command -&gt; Gamma Set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0x81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I/F -&gt; data write mode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0x01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Gamma Set -&gt; GC0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0x80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I/F -&gt; address write mode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0x11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command -&gt; sleep out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0x29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command -&gt; display on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TW" altLang="en-US" sz="3465" dirty="0"/>
              <a:t>指令說明</a:t>
            </a:r>
            <a:endParaRPr lang="zh-TW" altLang="en-US" sz="3465" dirty="0"/>
          </a:p>
        </p:txBody>
      </p:sp>
      <p:sp>
        <p:nvSpPr>
          <p:cNvPr id="60209" name="Line 817"/>
          <p:cNvSpPr>
            <a:spLocks noChangeShapeType="1"/>
          </p:cNvSpPr>
          <p:nvPr/>
        </p:nvSpPr>
        <p:spPr bwMode="auto">
          <a:xfrm>
            <a:off x="5321035" y="2983575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sp>
        <p:nvSpPr>
          <p:cNvPr id="62464" name="Line 1024"/>
          <p:cNvSpPr>
            <a:spLocks noChangeShapeType="1"/>
          </p:cNvSpPr>
          <p:nvPr/>
        </p:nvSpPr>
        <p:spPr bwMode="auto">
          <a:xfrm>
            <a:off x="5321035" y="4768718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sz="3465"/>
          </a:p>
        </p:txBody>
      </p:sp>
      <p:graphicFrame>
        <p:nvGraphicFramePr>
          <p:cNvPr id="62627" name="Group 1187"/>
          <p:cNvGraphicFramePr>
            <a:graphicFrameLocks noGrp="1"/>
          </p:cNvGraphicFramePr>
          <p:nvPr/>
        </p:nvGraphicFramePr>
        <p:xfrm>
          <a:off x="492620" y="1484784"/>
          <a:ext cx="8660874" cy="3632200"/>
        </p:xfrm>
        <a:graphic>
          <a:graphicData uri="http://schemas.openxmlformats.org/drawingml/2006/table">
            <a:tbl>
              <a:tblPr/>
              <a:tblGrid>
                <a:gridCol w="742950"/>
                <a:gridCol w="1472142"/>
                <a:gridCol w="853017"/>
                <a:gridCol w="825500"/>
                <a:gridCol w="804863"/>
                <a:gridCol w="804863"/>
                <a:gridCol w="804863"/>
                <a:gridCol w="804863"/>
                <a:gridCol w="804863"/>
                <a:gridCol w="742950"/>
              </a:tblGrid>
              <a:tr h="330200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display data 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0x80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I/F -&gt; address write mode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0x2C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command -&gt; memory 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0x81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I/F -&gt; data write mode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擇一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0xXX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display data write, loop image size. Ex: 128x160x3 byte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Loop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WriteScanner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CC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0xXX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5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display data read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0x80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I/F -&gt; address write mode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0x2E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LCD command -&gt; memory read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EPPAddrWrite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0x83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FPGA to ext. I/F -&gt; data read mode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EPPDataRead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擇一</a:t>
                      </a: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0xXX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display data read, loop image size. Ex: 128x160x3 byte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Loop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ReadScanner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0xXX</a:t>
                      </a:r>
                      <a:endParaRPr kumimoji="1" lang="en-US" altLang="zh-TW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 gridSpan="5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 vMerge="1" h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PMingLiU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TW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　</a:t>
                      </a:r>
                      <a:endParaRPr kumimoji="1" lang="zh-TW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panose="02020500000000000000" pitchFamily="18" charset="-120"/>
                      </a:endParaRPr>
                    </a:p>
                  </a:txBody>
                  <a:tcPr marL="99060" marR="99060" marT="49530" marB="4953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文字方塊 4"/>
          <p:cNvSpPr txBox="1">
            <a:spLocks noChangeArrowheads="1"/>
          </p:cNvSpPr>
          <p:nvPr/>
        </p:nvSpPr>
        <p:spPr bwMode="auto">
          <a:xfrm>
            <a:off x="662121" y="2103042"/>
            <a:ext cx="780785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9pPr>
          </a:lstStyle>
          <a:p>
            <a:endParaRPr kumimoji="0" lang="zh-TW" altLang="en-US" sz="1950"/>
          </a:p>
        </p:txBody>
      </p:sp>
      <p:sp>
        <p:nvSpPr>
          <p:cNvPr id="13338" name="文字方塊 38"/>
          <p:cNvSpPr txBox="1">
            <a:spLocks noChangeArrowheads="1"/>
          </p:cNvSpPr>
          <p:nvPr/>
        </p:nvSpPr>
        <p:spPr bwMode="auto">
          <a:xfrm>
            <a:off x="7584281" y="5948495"/>
            <a:ext cx="1006079" cy="25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Microsoft JhengHei" panose="020B0604030504040204" pitchFamily="34" charset="-120"/>
              </a:defRPr>
            </a:lvl9pPr>
          </a:lstStyle>
          <a:p>
            <a:r>
              <a:rPr kumimoji="0" lang="en-US" altLang="zh-TW" sz="1085"/>
              <a:t>2016/10/31</a:t>
            </a:r>
            <a:endParaRPr kumimoji="0" lang="zh-TW" altLang="en-US" sz="1085"/>
          </a:p>
        </p:txBody>
      </p:sp>
      <p:sp>
        <p:nvSpPr>
          <p:cNvPr id="13339" name="Rectangle 2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sz="3900" dirty="0"/>
              <a:t> Platform Function Call</a:t>
            </a:r>
            <a:endParaRPr lang="en-US" altLang="zh-TW" sz="3900" dirty="0"/>
          </a:p>
        </p:txBody>
      </p:sp>
      <p:graphicFrame>
        <p:nvGraphicFramePr>
          <p:cNvPr id="13344" name="Object 32"/>
          <p:cNvGraphicFramePr>
            <a:graphicFrameLocks noGrp="1" noChangeAspect="1"/>
          </p:cNvGraphicFramePr>
          <p:nvPr>
            <p:ph idx="1"/>
          </p:nvPr>
        </p:nvGraphicFramePr>
        <p:xfrm>
          <a:off x="2179638" y="3176588"/>
          <a:ext cx="51943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1" imgW="5547360" imgH="894080" progId="Visio.Drawing.11">
                  <p:embed/>
                </p:oleObj>
              </mc:Choice>
              <mc:Fallback>
                <p:oleObj name="Visio" r:id="rId1" imgW="5547360" imgH="894080" progId="Visio.Drawing.11">
                  <p:embed/>
                  <p:pic>
                    <p:nvPicPr>
                      <p:cNvPr id="0" name="Object 3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3176588"/>
                        <a:ext cx="51943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0" name="Rectangle 28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5010" y="1196752"/>
            <a:ext cx="8515350" cy="1944216"/>
          </a:xfrm>
          <a:noFill/>
        </p:spPr>
        <p:txBody>
          <a:bodyPr>
            <a:normAutofit lnSpcReduction="10000"/>
          </a:bodyPr>
          <a:lstStyle/>
          <a:p>
            <a:r>
              <a:rPr lang="en-US" altLang="zh-TW" sz="1300" dirty="0"/>
              <a:t>C# Instruction:  </a:t>
            </a:r>
            <a:r>
              <a:rPr lang="en-US" altLang="zh-TW" sz="1300" dirty="0" err="1"/>
              <a:t>XM_Comm_Base.XM_CommBase_DisWrite</a:t>
            </a:r>
            <a:r>
              <a:rPr lang="en-US" altLang="zh-TW" sz="1300" dirty="0"/>
              <a:t>(0xf2, 1, 0xff, 1);</a:t>
            </a:r>
            <a:endParaRPr lang="en-US" altLang="zh-TW" sz="1300" dirty="0"/>
          </a:p>
          <a:p>
            <a:r>
              <a:rPr lang="en-US" altLang="zh-TW" sz="1300" dirty="0"/>
              <a:t>Function Call:    </a:t>
            </a:r>
            <a:r>
              <a:rPr lang="en-US" altLang="zh-TW" sz="1300" dirty="0" err="1"/>
              <a:t>GLWriteEPPDataPort</a:t>
            </a:r>
            <a:r>
              <a:rPr lang="en-US" altLang="zh-TW" sz="1300" dirty="0"/>
              <a:t> , </a:t>
            </a:r>
            <a:r>
              <a:rPr lang="en-US" altLang="zh-TW" sz="1300" dirty="0" err="1"/>
              <a:t>GLWriteEPPAddressPort</a:t>
            </a:r>
            <a:r>
              <a:rPr lang="en-US" altLang="zh-TW" sz="1300" dirty="0"/>
              <a:t> </a:t>
            </a:r>
            <a:endParaRPr lang="en-US" altLang="zh-TW" sz="1300" dirty="0"/>
          </a:p>
          <a:p>
            <a:r>
              <a:rPr lang="en-US" altLang="zh-TW" sz="1300" dirty="0"/>
              <a:t>Flow:</a:t>
            </a:r>
            <a:endParaRPr lang="en-US" altLang="zh-TW" sz="1300" dirty="0"/>
          </a:p>
          <a:p>
            <a:pPr lvl="3"/>
            <a:r>
              <a:rPr lang="en-US" altLang="zh-TW" sz="1300" dirty="0" err="1"/>
              <a:t>GLWriteEPPAddressPort</a:t>
            </a:r>
            <a:r>
              <a:rPr lang="en-US" altLang="zh-TW" sz="1300" dirty="0"/>
              <a:t>(0x80)</a:t>
            </a:r>
            <a:endParaRPr lang="en-US" altLang="zh-TW" sz="1300" dirty="0"/>
          </a:p>
          <a:p>
            <a:pPr lvl="3"/>
            <a:r>
              <a:rPr lang="en-US" altLang="zh-TW" sz="1300" dirty="0" err="1"/>
              <a:t>GLWriteEPPDataPort</a:t>
            </a:r>
            <a:r>
              <a:rPr lang="en-US" altLang="zh-TW" sz="1300" dirty="0"/>
              <a:t>(0xf2)</a:t>
            </a:r>
            <a:endParaRPr lang="en-US" altLang="zh-TW" sz="1300" dirty="0"/>
          </a:p>
          <a:p>
            <a:pPr lvl="3"/>
            <a:r>
              <a:rPr lang="en-US" altLang="zh-TW" sz="1300" dirty="0" err="1"/>
              <a:t>GLWriteEPPAddressPort</a:t>
            </a:r>
            <a:r>
              <a:rPr lang="en-US" altLang="zh-TW" sz="1300" dirty="0"/>
              <a:t>(0x81)</a:t>
            </a:r>
            <a:endParaRPr lang="en-US" altLang="zh-TW" sz="1300" dirty="0"/>
          </a:p>
          <a:p>
            <a:pPr lvl="3"/>
            <a:r>
              <a:rPr lang="en-US" altLang="zh-TW" sz="1300" dirty="0" err="1"/>
              <a:t>GLWriteEPPDataPort</a:t>
            </a:r>
            <a:r>
              <a:rPr lang="en-US" altLang="zh-TW" sz="1300" dirty="0"/>
              <a:t>(0xff)</a:t>
            </a:r>
            <a:endParaRPr lang="en-US" altLang="zh-TW" sz="1300" dirty="0"/>
          </a:p>
          <a:p>
            <a:pPr lvl="3"/>
            <a:endParaRPr lang="en-US" altLang="zh-TW" sz="1300" dirty="0"/>
          </a:p>
          <a:p>
            <a:pPr lvl="3"/>
            <a:endParaRPr lang="en-US" altLang="zh-TW" sz="1950" dirty="0"/>
          </a:p>
          <a:p>
            <a:endParaRPr lang="en-US" altLang="zh-TW" sz="2165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sz="3900"/>
              <a:t>Platform Function Call</a:t>
            </a:r>
            <a:endParaRPr lang="en-US" altLang="zh-TW" sz="3900"/>
          </a:p>
        </p:txBody>
      </p:sp>
      <p:graphicFrame>
        <p:nvGraphicFramePr>
          <p:cNvPr id="4096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182813" y="3179763"/>
          <a:ext cx="5186362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Visio" r:id="rId1" imgW="5537200" imgH="894080" progId="Visio.Drawing.11">
                  <p:embed/>
                </p:oleObj>
              </mc:Choice>
              <mc:Fallback>
                <p:oleObj name="Visio" r:id="rId1" imgW="5537200" imgH="894080" progId="Visio.Drawing.11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3179763"/>
                        <a:ext cx="5186362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76536" y="1341438"/>
            <a:ext cx="9059862" cy="1511498"/>
          </a:xfrm>
          <a:noFill/>
        </p:spPr>
        <p:txBody>
          <a:bodyPr/>
          <a:lstStyle/>
          <a:p>
            <a:r>
              <a:rPr lang="en-US" altLang="zh-TW" sz="1515" dirty="0"/>
              <a:t>C# Instruction:   </a:t>
            </a:r>
            <a:endParaRPr lang="en-US" altLang="zh-TW" sz="1515" dirty="0"/>
          </a:p>
          <a:p>
            <a:pPr lvl="3"/>
            <a:r>
              <a:rPr lang="en-US" altLang="zh-TW" sz="1735" dirty="0"/>
              <a:t>byte[] Val = { 0x80, 0xf2, 0x81, 0x61 };</a:t>
            </a:r>
            <a:endParaRPr lang="en-US" altLang="zh-TW" sz="1735" dirty="0"/>
          </a:p>
          <a:p>
            <a:pPr lvl="3"/>
            <a:r>
              <a:rPr lang="en-US" altLang="zh-TW" sz="1735" dirty="0" err="1"/>
              <a:t>XM_Comm_Base</a:t>
            </a:r>
            <a:r>
              <a:rPr lang="en-US" altLang="zh-TW" sz="1735" dirty="0"/>
              <a:t>. </a:t>
            </a:r>
            <a:r>
              <a:rPr lang="en-US" altLang="zh-TW" sz="1735" dirty="0" err="1"/>
              <a:t>XM_CommBase_WriteCommand</a:t>
            </a:r>
            <a:r>
              <a:rPr lang="en-US" altLang="zh-TW" sz="1735" dirty="0"/>
              <a:t>(Val, </a:t>
            </a:r>
            <a:r>
              <a:rPr lang="en-US" altLang="zh-TW" sz="1735" dirty="0" err="1"/>
              <a:t>Val.Length</a:t>
            </a:r>
            <a:r>
              <a:rPr lang="en-US" altLang="zh-TW" sz="1735" dirty="0"/>
              <a:t>);</a:t>
            </a:r>
            <a:endParaRPr lang="en-US" altLang="zh-TW" sz="1735" dirty="0"/>
          </a:p>
          <a:p>
            <a:r>
              <a:rPr lang="en-US" altLang="zh-TW" sz="1515" dirty="0"/>
              <a:t>Function Call:    Epp2USB.UsbWriteCommand(</a:t>
            </a:r>
            <a:r>
              <a:rPr lang="en-US" altLang="zh-TW" sz="1515" dirty="0" err="1"/>
              <a:t>WriteDataPtr</a:t>
            </a:r>
            <a:r>
              <a:rPr lang="en-US" altLang="zh-TW" sz="1515" dirty="0"/>
              <a:t>, </a:t>
            </a:r>
            <a:r>
              <a:rPr lang="en-US" altLang="zh-TW" sz="1515" dirty="0" err="1"/>
              <a:t>xbufLen</a:t>
            </a:r>
            <a:r>
              <a:rPr lang="en-US" altLang="zh-TW" sz="1515" dirty="0"/>
              <a:t>);</a:t>
            </a:r>
            <a:endParaRPr lang="en-US" altLang="zh-TW" sz="1515" dirty="0"/>
          </a:p>
          <a:p>
            <a:endParaRPr lang="en-US" altLang="zh-TW" sz="2165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sz="3900"/>
              <a:t>GL660 Function Call</a:t>
            </a:r>
            <a:endParaRPr lang="zh-TW" altLang="en-US" sz="3900"/>
          </a:p>
        </p:txBody>
      </p:sp>
      <p:graphicFrame>
        <p:nvGraphicFramePr>
          <p:cNvPr id="43015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923800" y="4005064"/>
          <a:ext cx="51943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Visio" r:id="rId1" imgW="5547360" imgH="894080" progId="Visio.Drawing.11">
                  <p:embed/>
                </p:oleObj>
              </mc:Choice>
              <mc:Fallback>
                <p:oleObj name="Visio" r:id="rId1" imgW="5547360" imgH="894080" progId="Visio.Drawing.11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3800" y="4005064"/>
                        <a:ext cx="51943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0472" y="1484784"/>
            <a:ext cx="7889875" cy="3676650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sz="1085" dirty="0"/>
              <a:t>C# Instruction:   </a:t>
            </a:r>
            <a:endParaRPr lang="en-US" altLang="zh-TW" sz="1085" dirty="0"/>
          </a:p>
          <a:p>
            <a:pPr lvl="3">
              <a:lnSpc>
                <a:spcPct val="80000"/>
              </a:lnSpc>
            </a:pPr>
            <a:r>
              <a:rPr lang="en-US" altLang="zh-TW" sz="1085" dirty="0"/>
              <a:t> byte[] Val = { 0x11, 0x22,0x33, 0x44 };</a:t>
            </a:r>
            <a:endParaRPr lang="en-US" altLang="zh-TW" sz="1085" dirty="0"/>
          </a:p>
          <a:p>
            <a:pPr lvl="3">
              <a:lnSpc>
                <a:spcPct val="80000"/>
              </a:lnSpc>
            </a:pPr>
            <a:r>
              <a:rPr lang="en-US" altLang="zh-TW" sz="1085" dirty="0"/>
              <a:t> </a:t>
            </a:r>
            <a:r>
              <a:rPr lang="en-US" altLang="zh-TW" sz="1085" dirty="0" err="1"/>
              <a:t>XM_Comm_Base.XM_CommBase_DisWrite</a:t>
            </a:r>
            <a:r>
              <a:rPr lang="en-US" altLang="zh-TW" sz="1085" dirty="0"/>
              <a:t>(0x11, 1, Val, </a:t>
            </a:r>
            <a:r>
              <a:rPr lang="en-US" altLang="zh-TW" sz="1085" dirty="0" err="1"/>
              <a:t>Val.Length</a:t>
            </a:r>
            <a:r>
              <a:rPr lang="en-US" altLang="zh-TW" sz="1085" dirty="0"/>
              <a:t>);</a:t>
            </a:r>
            <a:endParaRPr lang="en-US" altLang="zh-TW" sz="1085" dirty="0"/>
          </a:p>
          <a:p>
            <a:pPr>
              <a:lnSpc>
                <a:spcPct val="80000"/>
              </a:lnSpc>
            </a:pPr>
            <a:r>
              <a:rPr lang="en-US" altLang="zh-TW" sz="1085" dirty="0"/>
              <a:t>Function Call: </a:t>
            </a:r>
            <a:endParaRPr lang="en-US" altLang="zh-TW" sz="1085" dirty="0"/>
          </a:p>
          <a:p>
            <a:pPr lvl="2">
              <a:lnSpc>
                <a:spcPct val="80000"/>
              </a:lnSpc>
            </a:pPr>
            <a:r>
              <a:rPr lang="en-US" altLang="zh-TW" sz="1085" dirty="0"/>
              <a:t>                 Epp2USB.UsbWriteScanner</a:t>
            </a:r>
            <a:endParaRPr lang="en-US" altLang="zh-TW" sz="1085" dirty="0"/>
          </a:p>
          <a:p>
            <a:pPr>
              <a:lnSpc>
                <a:spcPct val="80000"/>
              </a:lnSpc>
            </a:pPr>
            <a:r>
              <a:rPr lang="en-US" altLang="zh-TW" sz="1085" dirty="0"/>
              <a:t>Flow:</a:t>
            </a:r>
            <a:endParaRPr lang="en-US" altLang="zh-TW" sz="1085" dirty="0"/>
          </a:p>
          <a:p>
            <a:pPr lvl="3">
              <a:lnSpc>
                <a:spcPct val="80000"/>
              </a:lnSpc>
            </a:pPr>
            <a:r>
              <a:rPr lang="en-US" altLang="zh-TW" sz="1085" dirty="0" err="1"/>
              <a:t>GLWriteEPPAddressPort</a:t>
            </a:r>
            <a:r>
              <a:rPr lang="en-US" altLang="zh-TW" sz="1085" dirty="0"/>
              <a:t>(0x80)</a:t>
            </a:r>
            <a:endParaRPr lang="en-US" altLang="zh-TW" sz="1085" dirty="0"/>
          </a:p>
          <a:p>
            <a:pPr lvl="3">
              <a:lnSpc>
                <a:spcPct val="80000"/>
              </a:lnSpc>
            </a:pPr>
            <a:r>
              <a:rPr lang="en-US" altLang="zh-TW" sz="1085" dirty="0" err="1"/>
              <a:t>GLWriteEPPDataPort</a:t>
            </a:r>
            <a:r>
              <a:rPr lang="en-US" altLang="zh-TW" sz="1085" dirty="0"/>
              <a:t>(0x11)</a:t>
            </a:r>
            <a:endParaRPr lang="en-US" altLang="zh-TW" sz="1085" dirty="0"/>
          </a:p>
          <a:p>
            <a:pPr lvl="3">
              <a:lnSpc>
                <a:spcPct val="80000"/>
              </a:lnSpc>
            </a:pPr>
            <a:r>
              <a:rPr lang="en-US" altLang="zh-TW" sz="1085" dirty="0" err="1"/>
              <a:t>GLWriteEPPAddressPort</a:t>
            </a:r>
            <a:r>
              <a:rPr lang="en-US" altLang="zh-TW" sz="1085" dirty="0"/>
              <a:t>(0x81)</a:t>
            </a:r>
            <a:endParaRPr lang="en-US" altLang="zh-TW" sz="1085" dirty="0"/>
          </a:p>
          <a:p>
            <a:pPr lvl="3">
              <a:lnSpc>
                <a:spcPct val="80000"/>
              </a:lnSpc>
            </a:pPr>
            <a:r>
              <a:rPr lang="en-US" altLang="zh-TW" sz="1085" dirty="0" err="1"/>
              <a:t>UsbWriteScanner</a:t>
            </a:r>
            <a:r>
              <a:rPr lang="en-US" altLang="zh-TW" sz="1085" dirty="0"/>
              <a:t> (</a:t>
            </a:r>
            <a:r>
              <a:rPr lang="en-US" altLang="zh-TW" sz="1085" dirty="0" err="1"/>
              <a:t>val</a:t>
            </a:r>
            <a:r>
              <a:rPr lang="en-US" altLang="zh-TW" sz="1085" dirty="0"/>
              <a:t>)</a:t>
            </a:r>
            <a:endParaRPr lang="en-US" altLang="zh-TW" sz="1085" dirty="0"/>
          </a:p>
          <a:p>
            <a:pPr lvl="2">
              <a:lnSpc>
                <a:spcPct val="80000"/>
              </a:lnSpc>
            </a:pPr>
            <a:endParaRPr lang="en-US" altLang="zh-TW" sz="1085" dirty="0"/>
          </a:p>
          <a:p>
            <a:pPr lvl="2">
              <a:lnSpc>
                <a:spcPct val="80000"/>
              </a:lnSpc>
            </a:pPr>
            <a:endParaRPr lang="en-US" altLang="zh-TW" sz="13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TW" sz="1515" dirty="0"/>
              <a:t>                </a:t>
            </a:r>
            <a:endParaRPr lang="en-US" altLang="zh-TW" sz="151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520" y="1484784"/>
            <a:ext cx="7854999" cy="41917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81192" y="2060848"/>
            <a:ext cx="432048" cy="441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Gamma</a:t>
            </a:r>
            <a:r>
              <a:rPr lang="zh-TW" altLang="en-US" dirty="0"/>
              <a:t>量測修改</a:t>
            </a:r>
            <a:r>
              <a:rPr lang="en-US" altLang="zh-TW" dirty="0"/>
              <a:t>,Ongoing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</a:t>
            </a:r>
            <a:r>
              <a:rPr lang="en-US" altLang="zh-TW" dirty="0"/>
              <a:t>Gamma</a:t>
            </a:r>
            <a:r>
              <a:rPr lang="zh-TW" altLang="en-US" dirty="0"/>
              <a:t>量測方法</a:t>
            </a:r>
            <a:endParaRPr lang="zh-TW" alt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	Date:2018/08/23</a:t>
            </a:r>
            <a:endParaRPr lang="en-US" altLang="zh-TW" dirty="0"/>
          </a:p>
          <a:p>
            <a:r>
              <a:rPr lang="en-US" altLang="zh-TW" dirty="0"/>
              <a:t>2.	Let User to input sending commands for 	measuring Gamma.</a:t>
            </a:r>
            <a:endParaRPr lang="en-US" altLang="zh-TW" dirty="0"/>
          </a:p>
          <a:p>
            <a:r>
              <a:rPr lang="en-US" altLang="zh-TW" dirty="0"/>
              <a:t>3.      </a:t>
            </a:r>
            <a:r>
              <a:rPr lang="zh-TW" altLang="en-US" dirty="0"/>
              <a:t>已經沒有</a:t>
            </a:r>
            <a:r>
              <a:rPr lang="en-US" altLang="zh-TW" dirty="0"/>
              <a:t>R+ ….. B-</a:t>
            </a:r>
            <a:r>
              <a:rPr lang="zh-TW" altLang="en-US" dirty="0"/>
              <a:t>的觀念，一個節點就是有</a:t>
            </a:r>
            <a:r>
              <a:rPr lang="en-US" altLang="zh-TW" dirty="0"/>
              <a:t>P0~p6</a:t>
            </a:r>
            <a:r>
              <a:rPr lang="zh-TW" altLang="en-US" dirty="0"/>
              <a:t>的點，</a:t>
            </a:r>
            <a:r>
              <a:rPr lang="en-US" altLang="zh-TW" dirty="0"/>
              <a:t>256(Gray Level)*6, P0~P1535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使用預設</a:t>
            </a:r>
            <a:r>
              <a:rPr lang="en-US" altLang="zh-TW" dirty="0"/>
              <a:t>Script</a:t>
            </a:r>
            <a:r>
              <a:rPr lang="zh-TW" altLang="en-US" dirty="0"/>
              <a:t>，分成</a:t>
            </a:r>
            <a:r>
              <a:rPr lang="en-US" altLang="zh-TW" dirty="0"/>
              <a:t>Write And Read Command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</a:t>
            </a:r>
            <a:r>
              <a:rPr lang="en-US" altLang="zh-TW" dirty="0"/>
              <a:t>Gamma</a:t>
            </a:r>
            <a:r>
              <a:rPr lang="zh-TW" altLang="en-US" dirty="0"/>
              <a:t>量測方法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60512" y="1196752"/>
            <a:ext cx="2880322" cy="3582519"/>
          </a:xfr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[WRP0]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0x00 0x83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0x29 0xD4 P0[D9:D2]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0x00 0x9E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0x29 0xD4 P0[00,D1:D0,0010]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0x00 0x83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0x29 0xD5 P1[9:2]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0x00 0x9E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0x29 0xD5 P1[000000,3:2]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0x00 0x83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0x29 0xD6 P2[9:2]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0x00 0x9E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0x29 0xD6 P2[000000,3:2]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0x00 0x83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0x29 0xD7 P3[9:2]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0x00 0x9E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mipi.write.hs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0x29 0xD7 P3[000000,3:2]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228" y="4653136"/>
            <a:ext cx="72728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err="1"/>
              <a:t>mipi.write.hs</a:t>
            </a:r>
            <a:r>
              <a:rPr lang="en-US" altLang="zh-TW" sz="1000" dirty="0"/>
              <a:t> 0x23 0x00 0x83</a:t>
            </a:r>
            <a:endParaRPr lang="en-US" altLang="zh-TW" sz="1000" dirty="0"/>
          </a:p>
          <a:p>
            <a:r>
              <a:rPr lang="en-US" altLang="zh-TW" sz="1000" dirty="0" err="1"/>
              <a:t>mipi.write.hs</a:t>
            </a:r>
            <a:r>
              <a:rPr lang="en-US" altLang="zh-TW" sz="1000" dirty="0"/>
              <a:t> 0x29 0xD8 </a:t>
            </a:r>
            <a:r>
              <a:rPr lang="en-US" altLang="zh-TW" sz="1200" dirty="0"/>
              <a:t>P4[9:2</a:t>
            </a:r>
            <a:r>
              <a:rPr lang="en-US" altLang="zh-TW" sz="1000" dirty="0"/>
              <a:t>]</a:t>
            </a:r>
            <a:endParaRPr lang="en-US" altLang="zh-TW" sz="1000" dirty="0"/>
          </a:p>
          <a:p>
            <a:r>
              <a:rPr lang="en-US" altLang="zh-TW" sz="1000" dirty="0" err="1"/>
              <a:t>mipi.write.hs</a:t>
            </a:r>
            <a:r>
              <a:rPr lang="en-US" altLang="zh-TW" sz="1000" dirty="0"/>
              <a:t> 0x23 0x00 0x9E</a:t>
            </a:r>
            <a:endParaRPr lang="en-US" altLang="zh-TW" sz="1000" dirty="0"/>
          </a:p>
          <a:p>
            <a:r>
              <a:rPr lang="en-US" altLang="zh-TW" sz="1000" dirty="0" err="1"/>
              <a:t>mipi.write.hs</a:t>
            </a:r>
            <a:r>
              <a:rPr lang="en-US" altLang="zh-TW" sz="1000" dirty="0"/>
              <a:t> 0x29 0xD8 P4[000000,3:2]</a:t>
            </a:r>
            <a:endParaRPr lang="en-US" altLang="zh-TW" sz="1000" dirty="0"/>
          </a:p>
          <a:p>
            <a:endParaRPr lang="en-US" altLang="zh-TW" sz="1000" dirty="0"/>
          </a:p>
          <a:p>
            <a:r>
              <a:rPr lang="en-US" altLang="zh-TW" sz="1000" dirty="0" err="1"/>
              <a:t>mipi.write.hs</a:t>
            </a:r>
            <a:r>
              <a:rPr lang="en-US" altLang="zh-TW" sz="1000" dirty="0"/>
              <a:t> 0x23 0x00 0x83</a:t>
            </a:r>
            <a:endParaRPr lang="en-US" altLang="zh-TW" sz="1000" dirty="0"/>
          </a:p>
          <a:p>
            <a:r>
              <a:rPr lang="en-US" altLang="zh-TW" sz="1000" dirty="0" err="1"/>
              <a:t>mipi.write.hs</a:t>
            </a:r>
            <a:r>
              <a:rPr lang="en-US" altLang="zh-TW" sz="1000" dirty="0"/>
              <a:t> 0x29 0xD9 P5[9:2]</a:t>
            </a:r>
            <a:endParaRPr lang="en-US" altLang="zh-TW" sz="1000" dirty="0"/>
          </a:p>
          <a:p>
            <a:r>
              <a:rPr lang="en-US" altLang="zh-TW" sz="1000" dirty="0" err="1"/>
              <a:t>mipi.write.hs</a:t>
            </a:r>
            <a:r>
              <a:rPr lang="en-US" altLang="zh-TW" sz="1000" dirty="0"/>
              <a:t> 0x23 0x00 0x9E</a:t>
            </a:r>
            <a:endParaRPr lang="en-US" altLang="zh-TW" sz="1000" dirty="0"/>
          </a:p>
          <a:p>
            <a:r>
              <a:rPr lang="en-US" altLang="zh-TW" sz="1000" dirty="0" err="1"/>
              <a:t>mipi.write.hs</a:t>
            </a:r>
            <a:r>
              <a:rPr lang="en-US" altLang="zh-TW" sz="1000" dirty="0"/>
              <a:t> 0x29 0xD9 P5[000000,3:2]</a:t>
            </a:r>
            <a:endParaRPr lang="zh-TW" altLang="en-US" sz="1000" dirty="0"/>
          </a:p>
        </p:txBody>
      </p:sp>
      <p:sp>
        <p:nvSpPr>
          <p:cNvPr id="8" name="矩形 7"/>
          <p:cNvSpPr/>
          <p:nvPr/>
        </p:nvSpPr>
        <p:spPr>
          <a:xfrm>
            <a:off x="3944888" y="1196752"/>
            <a:ext cx="4953000" cy="50783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[WRP1]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0x83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0xD4 P0[D9:D2]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0x9E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0xD4 P0[00,D1:D0,0010]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0x83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0xD5 P1[9:2]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0x9E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0xD5 P1[000000,3:2]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0x83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0xD6 P2[9:2]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0x9E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0xD6 P2[000000,3:2]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0x83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0xD7 P3[9:2]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0x9E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0xD7 P3[000000,3:2]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0x83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0xD8 P4[9:2]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0x9E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0xD8 P4[000000,3:2]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0x83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0xD9 P5[1:0],P6[1:0],P5[1:0],P5[1:0]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0x23 0x00 0x9E</a:t>
            </a:r>
            <a:endParaRPr lang="zh-TW" altLang="en-US" sz="12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zh-TW" altLang="en-US" sz="1200" dirty="0"/>
              <a:t>mipi.write.hs 0x29 0xD9 P5[000000,3:2]</a:t>
            </a:r>
            <a:endParaRPr lang="zh-TW" altLang="en-US" sz="1200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</a:t>
            </a:r>
            <a:r>
              <a:rPr lang="en-US" altLang="zh-TW" dirty="0"/>
              <a:t>Gamma</a:t>
            </a:r>
            <a:r>
              <a:rPr lang="zh-TW" altLang="en-US" dirty="0"/>
              <a:t>量測方法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88502" y="1337594"/>
            <a:ext cx="8575487" cy="1089529"/>
          </a:xfrm>
        </p:spPr>
        <p:txBody>
          <a:bodyPr vert="horz" wrap="square" lIns="0" tIns="45720" rIns="0" bIns="45720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[RGamma0]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0x80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mipi.read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0xD4 1 P0[d9:d4,000,d0]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mipi.write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0x23 0x9E</a:t>
            </a:r>
            <a:endParaRPr kumimoji="1" lang="en-US" altLang="zh-TW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mipi.read</a:t>
            </a:r>
            <a:r>
              <a:rPr kumimoji="1" lang="en-US" altLang="zh-TW" sz="12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0xD4 2 P0[d1:d0]:P1[d1:d0]:P3[d1:d0]:P5[d1:d0],P0[d9:d2] ,……..</a:t>
            </a:r>
            <a:endParaRPr kumimoji="1" lang="zh-TW" altLang="en-US" sz="12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Interface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</p:nvPr>
        </p:nvGraphicFramePr>
        <p:xfrm>
          <a:off x="344488" y="1196752"/>
          <a:ext cx="857612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710"/>
                <a:gridCol w="1313029"/>
                <a:gridCol w="967495"/>
                <a:gridCol w="1451243"/>
                <a:gridCol w="1382136"/>
                <a:gridCol w="1036602"/>
                <a:gridCol w="13199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Interface</a:t>
                      </a:r>
                      <a:endParaRPr lang="zh-TW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SPI</a:t>
                      </a:r>
                      <a:endParaRPr lang="zh-TW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altLang="zh-TW" dirty="0"/>
                        <a:t>0xa0,</a:t>
                      </a:r>
                      <a:r>
                        <a:rPr lang="en-US" altLang="zh-TW" baseline="0" dirty="0"/>
                        <a:t>0x94 , 0x95, 0x96 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I80</a:t>
                      </a:r>
                      <a:endParaRPr lang="zh-TW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altLang="zh-TW" dirty="0"/>
                        <a:t>0xa0=&gt;0x00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M68</a:t>
                      </a:r>
                      <a:endParaRPr lang="zh-TW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altLang="zh-TW" dirty="0"/>
                        <a:t>0xa0=&gt;0x08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I2C</a:t>
                      </a:r>
                      <a:endParaRPr lang="zh-TW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altLang="zh-TW" dirty="0"/>
                        <a:t>0xa0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resetH</a:t>
                      </a:r>
                      <a:endParaRPr lang="zh-TW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altLang="zh-TW" dirty="0"/>
                        <a:t>0x90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fgpa.set</a:t>
                      </a:r>
                      <a:r>
                        <a:rPr lang="en-US" altLang="zh-TW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fpga.set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Pll_Bank_En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EPP_EN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I/F_Mode1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I/F_Mode2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DCM_M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DCM_D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Interface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520" y="1412776"/>
            <a:ext cx="7448550" cy="4238228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Interface Setting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36550" y="1052195"/>
            <a:ext cx="8727440" cy="5344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fpga.set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cpu.set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spi.set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i2c.set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spi.write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i2c.write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cpu.write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Rgb.image.fill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Rgb.image.show</a:t>
            </a:r>
            <a:endParaRPr lang="en-US" altLang="zh-TW" dirty="0" err="1"/>
          </a:p>
          <a:p>
            <a:pPr marL="0" indent="0">
              <a:buNone/>
            </a:pPr>
            <a:endParaRPr lang="zh-TW" altLang="en-US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PLL</a:t>
            </a:r>
            <a:r>
              <a:rPr lang="zh-TW" altLang="en-US" dirty="0"/>
              <a:t>設定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1.SSD2828 Bank Enable and Mode Set</a:t>
            </a:r>
            <a:endParaRPr lang="en-US" altLang="zh-TW" dirty="0"/>
          </a:p>
          <a:p>
            <a:pPr lvl="1"/>
            <a:r>
              <a:rPr lang="en-US" altLang="zh-TW" dirty="0"/>
              <a:t>If Bank =1 and Video Mode =1 , PLL Enable(Reg:0xF3)</a:t>
            </a:r>
            <a:endParaRPr lang="en-US" altLang="zh-TW" dirty="0"/>
          </a:p>
          <a:p>
            <a:pPr marL="201295" lvl="1" indent="0">
              <a:buNone/>
            </a:pPr>
            <a:endParaRPr lang="en-US" altLang="zh-TW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altLang="zh-TW" sz="2800" dirty="0"/>
              <a:t>2. IfA0[5:3]:010 or 101 , PLL Enable(Reg:0xF3)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Details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1.SSD2828 Bank</a:t>
            </a:r>
            <a:r>
              <a:rPr lang="zh-TW" altLang="en-US" dirty="0"/>
              <a:t>若先</a:t>
            </a:r>
            <a:r>
              <a:rPr lang="en-US" altLang="zh-TW" dirty="0"/>
              <a:t>Enable,</a:t>
            </a:r>
            <a:r>
              <a:rPr lang="zh-TW" altLang="en-US" dirty="0"/>
              <a:t>則其他</a:t>
            </a:r>
            <a:r>
              <a:rPr lang="en-US" altLang="zh-TW" dirty="0" err="1"/>
              <a:t>DataPath</a:t>
            </a:r>
            <a:r>
              <a:rPr lang="zh-TW" altLang="en-US" dirty="0"/>
              <a:t>先</a:t>
            </a:r>
            <a:r>
              <a:rPr lang="en-US" altLang="zh-TW"/>
              <a:t>Disable</a:t>
            </a:r>
            <a:endParaRPr lang="zh-TW" altLang="en-US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502" y="1268760"/>
            <a:ext cx="7473280" cy="3988088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H="1">
            <a:off x="6151305" y="5132225"/>
            <a:ext cx="627837" cy="662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293259" y="5834099"/>
            <a:ext cx="252028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 b="1">
                <a:latin typeface="+mj-lt"/>
              </a:defRPr>
            </a:lvl1pPr>
          </a:lstStyle>
          <a:p>
            <a:r>
              <a:rPr lang="en-US" altLang="zh-TW" dirty="0"/>
              <a:t>File Name  in Active Page </a:t>
            </a:r>
            <a:endParaRPr lang="en-US" altLang="zh-TW" dirty="0"/>
          </a:p>
        </p:txBody>
      </p:sp>
      <p:cxnSp>
        <p:nvCxnSpPr>
          <p:cNvPr id="12" name="直線單箭頭接點 11"/>
          <p:cNvCxnSpPr>
            <a:endCxn id="16" idx="1"/>
          </p:cNvCxnSpPr>
          <p:nvPr/>
        </p:nvCxnSpPr>
        <p:spPr>
          <a:xfrm>
            <a:off x="7113240" y="2675940"/>
            <a:ext cx="938457" cy="478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51697" y="2784645"/>
            <a:ext cx="1761842" cy="73866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 b="1">
                <a:latin typeface="+mj-lt"/>
              </a:defRPr>
            </a:lvl1pPr>
          </a:lstStyle>
          <a:p>
            <a:r>
              <a:rPr lang="en-US" altLang="zh-TW" dirty="0"/>
              <a:t>1.Add Sheet </a:t>
            </a:r>
            <a:endParaRPr lang="en-US" altLang="zh-TW" dirty="0"/>
          </a:p>
          <a:p>
            <a:r>
              <a:rPr lang="en-US" altLang="zh-TW" dirty="0"/>
              <a:t>2.Delete Sheet</a:t>
            </a:r>
            <a:endParaRPr lang="en-US" altLang="zh-TW" dirty="0"/>
          </a:p>
          <a:p>
            <a:r>
              <a:rPr lang="en-US" altLang="zh-TW" dirty="0"/>
              <a:t>3.Delete All Sheets</a:t>
            </a:r>
            <a:endParaRPr lang="en-US" altLang="zh-TW" dirty="0"/>
          </a:p>
        </p:txBody>
      </p:sp>
      <p:sp>
        <p:nvSpPr>
          <p:cNvPr id="18" name="矩形 17"/>
          <p:cNvSpPr/>
          <p:nvPr/>
        </p:nvSpPr>
        <p:spPr>
          <a:xfrm>
            <a:off x="6227722" y="2271540"/>
            <a:ext cx="1245557" cy="418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7614942" y="5202496"/>
            <a:ext cx="650426" cy="631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51436" y="5580048"/>
            <a:ext cx="5699869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 b="1">
                <a:latin typeface="+mj-lt"/>
              </a:defRPr>
            </a:lvl1pPr>
          </a:lstStyle>
          <a:p>
            <a:r>
              <a:rPr lang="en-US" altLang="zh-TW" dirty="0"/>
              <a:t>1.Selection Mode: User Selects part of Script</a:t>
            </a:r>
            <a:endParaRPr lang="en-US" altLang="zh-TW" dirty="0"/>
          </a:p>
          <a:p>
            <a:r>
              <a:rPr lang="en-US" altLang="zh-TW" dirty="0"/>
              <a:t>2.Normal Mode:   Send from first Line to end line</a:t>
            </a:r>
            <a:endParaRPr lang="zh-TW" altLang="en-US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</a:t>
            </a:r>
            <a:endParaRPr lang="zh-TW" alt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905328" y="1412776"/>
            <a:ext cx="1632178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fpga.write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0xa0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0x18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fpga.write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0x95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0x22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fpga.write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0x96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0x44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fpga.write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0x94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fpga.write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0x90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fpga.write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0x90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cpu.addr.write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0xA5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fpga.write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0x90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fpga.write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0x90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cpu.data.write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0x5A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zh-TW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fpga.write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0x90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3" y="1484784"/>
            <a:ext cx="6100512" cy="383569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000672" y="184077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FF00"/>
                </a:solidFill>
              </a:rPr>
              <a:t>CS</a:t>
            </a:r>
            <a:endParaRPr lang="zh-TW" altLang="en-US" sz="1800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24808" y="265927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0070C0"/>
                </a:solidFill>
              </a:rPr>
              <a:t>SCK</a:t>
            </a:r>
            <a:endParaRPr lang="zh-TW" altLang="en-US" sz="1800" dirty="0">
              <a:solidFill>
                <a:srgbClr val="0070C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4426" y="3202577"/>
            <a:ext cx="524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92D050"/>
                </a:solidFill>
              </a:rPr>
              <a:t>SDI</a:t>
            </a:r>
            <a:endParaRPr lang="zh-TW" altLang="en-US" sz="2000" dirty="0">
              <a:solidFill>
                <a:srgbClr val="92D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24808" y="4061474"/>
            <a:ext cx="577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</a:rPr>
              <a:t>D/C</a:t>
            </a:r>
            <a:endParaRPr lang="zh-TW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340768"/>
            <a:ext cx="7620000" cy="4791075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Gpio.set</a:t>
            </a:r>
            <a:r>
              <a:rPr lang="en-US" altLang="zh-TW" dirty="0"/>
              <a:t> </a:t>
            </a:r>
            <a:r>
              <a:rPr lang="en-US" altLang="zh-TW" dirty="0" err="1"/>
              <a:t>reg</a:t>
            </a:r>
            <a:r>
              <a:rPr lang="en-US" altLang="zh-TW" dirty="0"/>
              <a:t>  </a:t>
            </a:r>
            <a:r>
              <a:rPr lang="en-US" altLang="zh-TW"/>
              <a:t>, Shutdown</a:t>
            </a:r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8" y="1310161"/>
            <a:ext cx="7847406" cy="34437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0512" y="5013176"/>
            <a:ext cx="7848872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altLang="zh-TW" b="1" dirty="0">
                <a:solidFill>
                  <a:schemeClr val="tx1"/>
                </a:solidFill>
              </a:rPr>
              <a:t>1. Show: Send Test Pattern To Display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chemeClr val="tx1"/>
                </a:solidFill>
              </a:rPr>
              <a:t>2. Download: Choose Image to Display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chemeClr val="tx1"/>
                </a:solidFill>
              </a:rPr>
              <a:t>3. Preview: Preview the Image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chemeClr val="tx1"/>
                </a:solidFill>
              </a:rPr>
              <a:t>4. Copy: Copy the File Name</a:t>
            </a:r>
            <a:endParaRPr lang="en-US" altLang="zh-TW" b="1" dirty="0">
              <a:solidFill>
                <a:schemeClr val="tx1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920552" y="2564904"/>
            <a:ext cx="0" cy="24482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l"/>
            </a:pPr>
            <a:r>
              <a:rPr lang="en-US" altLang="zh-TW" sz="2800" dirty="0"/>
              <a:t>Wolverine Structure</a:t>
            </a:r>
            <a:endParaRPr lang="en-US" altLang="zh-TW" sz="2800" dirty="0"/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l"/>
            </a:pPr>
            <a:r>
              <a:rPr lang="en-US" altLang="zh-TW" sz="2800" dirty="0"/>
              <a:t>Hardware Introduction</a:t>
            </a:r>
            <a:endParaRPr lang="en-US" altLang="zh-TW" sz="2800" dirty="0"/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l"/>
            </a:pPr>
            <a:r>
              <a:rPr lang="en-US" altLang="zh-TW" sz="2800" dirty="0"/>
              <a:t>Software Introduction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Command List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Instruction Format</a:t>
            </a: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Command Description</a:t>
            </a:r>
            <a:endParaRPr lang="en-US" altLang="zh-TW" dirty="0"/>
          </a:p>
          <a:p>
            <a:pPr marL="201295" lvl="1" indent="0">
              <a:buNone/>
            </a:pPr>
            <a:endParaRPr lang="en-US" altLang="zh-TW" dirty="0"/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l"/>
            </a:pPr>
            <a:r>
              <a:rPr lang="en-US" altLang="zh-TW" sz="2800" dirty="0"/>
              <a:t>Program Introduction</a:t>
            </a:r>
            <a:endParaRPr lang="en-US" altLang="zh-TW" sz="2800" dirty="0"/>
          </a:p>
          <a:p>
            <a:pPr lvl="1"/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It?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02594" y="4506429"/>
          <a:ext cx="967262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150"/>
                <a:gridCol w="7226479"/>
              </a:tblGrid>
              <a:tr h="32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2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SDCardGen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aseline="0" dirty="0"/>
                        <a:t>Please refer the “MicroSD Control_20181004.pptx”</a:t>
                      </a:r>
                      <a:endParaRPr lang="en-US" altLang="zh-TW" dirty="0"/>
                    </a:p>
                  </a:txBody>
                  <a:tcPr/>
                </a:tc>
              </a:tr>
              <a:tr h="32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Interface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Generate general</a:t>
                      </a:r>
                      <a:r>
                        <a:rPr lang="en-US" altLang="zh-TW" baseline="0" dirty="0"/>
                        <a:t> interface for GUI Tool</a:t>
                      </a:r>
                      <a:endParaRPr lang="zh-TW" altLang="en-US" dirty="0"/>
                    </a:p>
                  </a:txBody>
                  <a:tcPr/>
                </a:tc>
              </a:tr>
              <a:tr h="29557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Comment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Comment</a:t>
                      </a:r>
                      <a:r>
                        <a:rPr lang="en-US" altLang="zh-TW" baseline="0" dirty="0"/>
                        <a:t> the “Mark” Code</a:t>
                      </a:r>
                      <a:endParaRPr lang="en-US" altLang="zh-TW" dirty="0"/>
                    </a:p>
                  </a:txBody>
                  <a:tcPr/>
                </a:tc>
              </a:tr>
              <a:tr h="29557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UnComment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Uncomment the “Mark”</a:t>
                      </a:r>
                      <a:r>
                        <a:rPr lang="en-US" altLang="zh-TW" baseline="0" dirty="0"/>
                        <a:t> Code</a:t>
                      </a:r>
                      <a:endParaRPr lang="en-US" altLang="zh-TW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72" y="1196752"/>
            <a:ext cx="5544616" cy="3291840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842775" y="1196752"/>
          <a:ext cx="403244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2592288"/>
              </a:tblGrid>
              <a:tr h="331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5800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Send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Send the Script to Jig</a:t>
                      </a:r>
                      <a:endParaRPr lang="en-US" altLang="zh-TW" dirty="0"/>
                    </a:p>
                    <a:p>
                      <a:pPr algn="l"/>
                      <a:endParaRPr lang="zh-TW" altLang="en-US" dirty="0"/>
                    </a:p>
                  </a:txBody>
                  <a:tcPr/>
                </a:tc>
              </a:tr>
              <a:tr h="331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Copy the Script</a:t>
                      </a:r>
                      <a:endParaRPr lang="zh-TW" altLang="en-US" dirty="0"/>
                    </a:p>
                  </a:txBody>
                  <a:tcPr/>
                </a:tc>
              </a:tr>
              <a:tr h="331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Clear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Clear</a:t>
                      </a:r>
                      <a:r>
                        <a:rPr lang="en-US" altLang="zh-TW" baseline="0" dirty="0"/>
                        <a:t> the Textbox</a:t>
                      </a:r>
                      <a:endParaRPr lang="zh-TW" altLang="en-US" dirty="0"/>
                    </a:p>
                  </a:txBody>
                  <a:tcPr/>
                </a:tc>
              </a:tr>
              <a:tr h="33146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Save As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Save the Script to the File</a:t>
                      </a:r>
                      <a:endParaRPr lang="zh-TW" altLang="en-US" dirty="0"/>
                    </a:p>
                  </a:txBody>
                  <a:tcPr/>
                </a:tc>
              </a:tr>
              <a:tr h="1077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Paste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Paste the Script which copy from the other place</a:t>
                      </a:r>
                      <a:endParaRPr lang="en-US" altLang="zh-TW" dirty="0"/>
                    </a:p>
                    <a:p>
                      <a:pPr algn="ctr"/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 It?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600" y="1412776"/>
            <a:ext cx="5889104" cy="3204139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92560" y="4797152"/>
          <a:ext cx="80629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909"/>
                <a:gridCol w="55820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Copy the Script </a:t>
                      </a:r>
                      <a:endParaRPr lang="en-US" altLang="zh-TW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Save as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Save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the Script as Script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Clear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Clear</a:t>
                      </a:r>
                      <a:r>
                        <a:rPr lang="en-US" altLang="zh-TW" baseline="0" dirty="0"/>
                        <a:t> the Textbox</a:t>
                      </a:r>
                      <a:endParaRPr lang="en-US" altLang="zh-TW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Command List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List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graphicFrame>
        <p:nvGraphicFramePr>
          <p:cNvPr id="6" name="內容版面配置區 3"/>
          <p:cNvGraphicFramePr/>
          <p:nvPr/>
        </p:nvGraphicFramePr>
        <p:xfrm>
          <a:off x="80963" y="1186124"/>
          <a:ext cx="9744074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89"/>
                <a:gridCol w="2448273"/>
                <a:gridCol w="6456212"/>
              </a:tblGrid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fpga.set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XmPlus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Wolverine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Timing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fpga.write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 Data[] to set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XmPlus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Wolverine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Jig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Data[] from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XmPlus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Wolverine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Jig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bridge.write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Write</a:t>
                      </a:r>
                      <a:r>
                        <a:rPr lang="en-US" altLang="zh-TW" baseline="0" dirty="0"/>
                        <a:t> Data[] To MIPI TX Bridge</a:t>
                      </a:r>
                      <a:endParaRPr lang="zh-TW" altLang="en-US" dirty="0"/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bridge.read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Read Data[] from</a:t>
                      </a:r>
                      <a:r>
                        <a:rPr lang="en-US" altLang="zh-TW" baseline="0" dirty="0"/>
                        <a:t> MIPI TX Bridge</a:t>
                      </a:r>
                      <a:endParaRPr lang="zh-TW" altLang="en-US" dirty="0"/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6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gpio.dir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Set GPIO</a:t>
                      </a:r>
                      <a:r>
                        <a:rPr lang="en-US" altLang="zh-TW" baseline="0" dirty="0"/>
                        <a:t> Direction, 0:Input  1:Output</a:t>
                      </a:r>
                      <a:endParaRPr lang="zh-TW" altLang="en-US" dirty="0"/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gpio.write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Set High</a:t>
                      </a:r>
                      <a:r>
                        <a:rPr lang="en-US" altLang="zh-TW" baseline="0" dirty="0"/>
                        <a:t> Byte and Low Byte </a:t>
                      </a:r>
                      <a:r>
                        <a:rPr lang="en-US" altLang="zh-TW" dirty="0"/>
                        <a:t>GPIO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gpio.h.set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Write</a:t>
                      </a:r>
                      <a:r>
                        <a:rPr lang="en-US" altLang="zh-TW" baseline="0" dirty="0"/>
                        <a:t> Data to the </a:t>
                      </a:r>
                      <a:r>
                        <a:rPr lang="en-US" altLang="zh-TW" dirty="0"/>
                        <a:t> High</a:t>
                      </a:r>
                      <a:r>
                        <a:rPr lang="en-US" altLang="zh-TW" baseline="0" dirty="0"/>
                        <a:t> Byte </a:t>
                      </a:r>
                      <a:r>
                        <a:rPr lang="en-US" altLang="zh-TW" dirty="0"/>
                        <a:t>GPIO Port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9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gpio.l.set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Write</a:t>
                      </a:r>
                      <a:r>
                        <a:rPr lang="en-US" altLang="zh-TW" baseline="0" dirty="0"/>
                        <a:t> Data to the </a:t>
                      </a:r>
                      <a:r>
                        <a:rPr lang="en-US" altLang="zh-TW" dirty="0"/>
                        <a:t> High</a:t>
                      </a:r>
                      <a:r>
                        <a:rPr lang="en-US" altLang="zh-TW" baseline="0" dirty="0"/>
                        <a:t> Low </a:t>
                      </a:r>
                      <a:r>
                        <a:rPr lang="en-US" altLang="zh-TW" dirty="0"/>
                        <a:t>GPIO Port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10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Read Data from</a:t>
                      </a:r>
                      <a:r>
                        <a:rPr lang="en-US" altLang="zh-TW" baseline="0" dirty="0"/>
                        <a:t> GPIO Data</a:t>
                      </a:r>
                      <a:endParaRPr lang="zh-TW" altLang="en-US" dirty="0"/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gpio.clr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Clear GPIO</a:t>
                      </a:r>
                      <a:r>
                        <a:rPr lang="en-US" altLang="zh-TW" baseline="0" dirty="0"/>
                        <a:t> Status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List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graphicFrame>
        <p:nvGraphicFramePr>
          <p:cNvPr id="5" name="內容版面配置區 3"/>
          <p:cNvGraphicFramePr/>
          <p:nvPr/>
        </p:nvGraphicFramePr>
        <p:xfrm>
          <a:off x="416560" y="1412875"/>
          <a:ext cx="924814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235"/>
                <a:gridCol w="2520315"/>
                <a:gridCol w="586359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12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mipi.dsi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Set MIPI</a:t>
                      </a:r>
                      <a:r>
                        <a:rPr lang="en-US" altLang="zh-TW" baseline="0" dirty="0"/>
                        <a:t> DSI Configure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13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mipi.video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MIPI  Video mode Parameter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14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mipi.write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Send</a:t>
                      </a:r>
                      <a:r>
                        <a:rPr lang="en-US" altLang="zh-TW" baseline="0" dirty="0"/>
                        <a:t> MIPI Packet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15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mipi.read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BTA Request</a:t>
                      </a:r>
                      <a:r>
                        <a:rPr lang="en-US" altLang="zh-TW" baseline="0" dirty="0"/>
                        <a:t> and Read Packet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16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mipi.write.hs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Send High-Speed MIPI Packet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17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mipi.read.hs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BTA Request</a:t>
                      </a:r>
                      <a:r>
                        <a:rPr lang="en-US" altLang="zh-TW" baseline="0" dirty="0"/>
                        <a:t> and Read Packet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18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mipi.bta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BTA Request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19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mipi.ulp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MIPI Ultra</a:t>
                      </a:r>
                      <a:r>
                        <a:rPr lang="en-US" altLang="zh-TW" baseline="0" dirty="0"/>
                        <a:t> Low Power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20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image.fill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Display the Color by adjusting the 24-bit RGB Hex</a:t>
                      </a:r>
                      <a:r>
                        <a:rPr lang="en-US" altLang="zh-TW" baseline="0" dirty="0"/>
                        <a:t> Value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21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image.show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Display</a:t>
                      </a:r>
                      <a:r>
                        <a:rPr lang="en-US" altLang="zh-TW" baseline="0" dirty="0"/>
                        <a:t> specific image name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17195" y="5436235"/>
            <a:ext cx="92481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                       </a:t>
            </a:r>
            <a:r>
              <a:rPr lang="en-US" altLang="zh-CN" sz="1800" b="1"/>
              <a:t>image.write</a:t>
            </a:r>
            <a:r>
              <a:rPr lang="en-US" altLang="zh-CN" sz="2000"/>
              <a:t>                                 </a:t>
            </a:r>
            <a:r>
              <a:rPr lang="en-US" altLang="zh-CN" sz="1800"/>
              <a:t>Display specific image name   </a:t>
            </a:r>
            <a:r>
              <a:rPr lang="en-US" altLang="zh-CN" sz="2000"/>
              <a:t>   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List (Instrument)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graphicFrame>
        <p:nvGraphicFramePr>
          <p:cNvPr id="6" name="內容版面配置區 3"/>
          <p:cNvGraphicFramePr>
            <a:graphicFrameLocks noGrp="1"/>
          </p:cNvGraphicFramePr>
          <p:nvPr>
            <p:ph idx="1"/>
          </p:nvPr>
        </p:nvGraphicFramePr>
        <p:xfrm>
          <a:off x="432435" y="1219200"/>
          <a:ext cx="927290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0"/>
                <a:gridCol w="2093595"/>
                <a:gridCol w="635381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22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instr.define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Define Instrument</a:t>
                      </a:r>
                      <a:r>
                        <a:rPr lang="en-US" altLang="zh-TW" baseline="0" dirty="0"/>
                        <a:t> to Alias Name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23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instr.send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Send Data to Instrument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24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instr.xfer</a:t>
                      </a:r>
                      <a:r>
                        <a:rPr lang="en-US" altLang="zh-TW" sz="1800" b="1" dirty="0"/>
                        <a:t> 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Send Data to Instrument and read data from</a:t>
                      </a:r>
                      <a:r>
                        <a:rPr lang="en-US" altLang="zh-TW" baseline="0" dirty="0"/>
                        <a:t> Instrument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Instr.read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Read data from</a:t>
                      </a:r>
                      <a:r>
                        <a:rPr lang="en-US" altLang="zh-TW" baseline="0" dirty="0"/>
                        <a:t> Instrument</a:t>
                      </a:r>
                      <a:endParaRPr lang="zh-TW" alt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26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Instr.close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Close</a:t>
                      </a:r>
                      <a:r>
                        <a:rPr lang="en-US" altLang="zh-TW" baseline="0" dirty="0"/>
                        <a:t> Instrument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List		(System)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graphicFrame>
        <p:nvGraphicFramePr>
          <p:cNvPr id="5" name="內容版面配置區 3"/>
          <p:cNvGraphicFramePr/>
          <p:nvPr/>
        </p:nvGraphicFramePr>
        <p:xfrm>
          <a:off x="457200" y="1268760"/>
          <a:ext cx="924832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272"/>
                <a:gridCol w="1995360"/>
                <a:gridCol w="62646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27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version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Software Version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28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delay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Wait for milliseconds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29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sleep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Wait for milliseconds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30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scope.show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 Scope Page to Use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scope.save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Call Scope Method to Save Measure Graph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32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pause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Stop the Script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33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for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Repeat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ange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between For and </a:t>
                      </a:r>
                      <a:r>
                        <a:rPr lang="en-US" altLang="zh-TW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Endfor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34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endfor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Repeat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ange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between For and </a:t>
                      </a:r>
                      <a:r>
                        <a:rPr lang="en-US" altLang="zh-TW" sz="18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Endfor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usb.cmd.write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Data[]</a:t>
                      </a:r>
                      <a:r>
                        <a:rPr lang="en-US" altLang="zh-TW" baseline="0" dirty="0"/>
                        <a:t> must be even, Send Data to control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XmPlus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Platform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36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txt.wrstr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Write String to File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List		(Power)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graphicFrame>
        <p:nvGraphicFramePr>
          <p:cNvPr id="5" name="內容版面配置區 3"/>
          <p:cNvGraphicFramePr/>
          <p:nvPr/>
        </p:nvGraphicFramePr>
        <p:xfrm>
          <a:off x="488502" y="1124744"/>
          <a:ext cx="9248327" cy="483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8"/>
                <a:gridCol w="2376264"/>
                <a:gridCol w="60079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37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rt4832.0.write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Write Data to Control RT4832  0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38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rt4832.2.write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dirty="0"/>
                        <a:t>Write Data to Control RT4832  2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39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rt4832.0.read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dirty="0"/>
                        <a:t>Read Data from RT4832  0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88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40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rt4832.2.read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Read Data from RT4832  2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41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rt4832.0.vol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VSP</a:t>
                      </a:r>
                      <a:r>
                        <a:rPr lang="en-US" altLang="zh-TW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VSN Voltage to RT4832 0</a:t>
                      </a:r>
                      <a:endParaRPr lang="zh-TW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rt4832.2.vol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VSP</a:t>
                      </a:r>
                      <a:r>
                        <a:rPr lang="en-US" altLang="zh-TW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VSN Voltage to RT4832 2</a:t>
                      </a:r>
                      <a:endParaRPr lang="zh-TW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43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rt4832.0.bl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Backlight Single/Dual</a:t>
                      </a:r>
                      <a:r>
                        <a:rPr lang="en-US" altLang="zh-TW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Mode Voltage to RT4832 0</a:t>
                      </a:r>
                      <a:endParaRPr lang="zh-TW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44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rt4832.2.bl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Backlight Single/Dual</a:t>
                      </a:r>
                      <a:r>
                        <a:rPr lang="en-US" altLang="zh-TW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Mode Voltage to RT4832 2</a:t>
                      </a:r>
                      <a:endParaRPr lang="zh-TW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45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rt4832.0.lcd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LCD</a:t>
                      </a:r>
                      <a:r>
                        <a:rPr lang="en-US" altLang="zh-TW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Enable to RT4832 0</a:t>
                      </a:r>
                      <a:endParaRPr lang="zh-TW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46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rt4832.2.lcd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LCD</a:t>
                      </a:r>
                      <a:r>
                        <a:rPr lang="en-US" altLang="zh-TW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Enable to RT4832 2</a:t>
                      </a:r>
                      <a:endParaRPr lang="zh-TW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47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rt4832.0.led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LED</a:t>
                      </a:r>
                      <a:r>
                        <a:rPr lang="en-US" altLang="zh-TW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Enable to RT4832 0</a:t>
                      </a:r>
                      <a:endParaRPr lang="zh-TW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48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rt4832.2.led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LED</a:t>
                      </a:r>
                      <a:r>
                        <a:rPr lang="en-US" altLang="zh-TW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Enable to RT4832 2</a:t>
                      </a:r>
                      <a:endParaRPr lang="zh-TW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List		(Power)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graphicFrame>
        <p:nvGraphicFramePr>
          <p:cNvPr id="5" name="內容版面配置區 3"/>
          <p:cNvGraphicFramePr/>
          <p:nvPr/>
        </p:nvGraphicFramePr>
        <p:xfrm>
          <a:off x="523447" y="1196752"/>
          <a:ext cx="9248328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5"/>
                <a:gridCol w="1981280"/>
                <a:gridCol w="63309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49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rt4832.0.delay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 between VSP and VSN to RT4832 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50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rt4832.2.delay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 between VSP and VSN to RT4832 2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51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rt4832.0.set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VSP Voltage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,VSN Voltage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,Single/Dual to RT4832 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52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rt4832.2.set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VSP Voltage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,VSN Voltage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,Single/Dual to RT4832 2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1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53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rt4832.0.bright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Brightness Value to RT4832 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54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Rt4832.2.bright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Brightness Value to RT4832 2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List		(Reset)</a:t>
            </a:r>
            <a:endParaRPr lang="zh-TW" altLang="en-US" dirty="0"/>
          </a:p>
        </p:txBody>
      </p:sp>
      <p:graphicFrame>
        <p:nvGraphicFramePr>
          <p:cNvPr id="7" name="內容版面配置區 3"/>
          <p:cNvGraphicFramePr/>
          <p:nvPr/>
        </p:nvGraphicFramePr>
        <p:xfrm>
          <a:off x="484512" y="1412776"/>
          <a:ext cx="9248328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072"/>
                <a:gridCol w="1440160"/>
                <a:gridCol w="70840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rst.en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reset control path, "0": external RC bottom, "1":FPGA internal s/w control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56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rst.trigger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Controled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by D1 Time and D2 Time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57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rst.pol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Trigger Type as below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58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rst.set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 Set D2 Time and Pol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11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59</a:t>
                      </a:r>
                      <a:endParaRPr lang="en-US" altLang="zh-TW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rst.reset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Trigger 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484512" y="3752235"/>
            <a:ext cx="2480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It split into two groups</a:t>
            </a:r>
            <a:endParaRPr lang="en-US" altLang="zh-TW" sz="1600" dirty="0"/>
          </a:p>
          <a:p>
            <a:r>
              <a:rPr lang="en-US" altLang="zh-TW" sz="1600" dirty="0"/>
              <a:t>   1. </a:t>
            </a:r>
            <a:r>
              <a:rPr lang="en-US" altLang="zh-TW" sz="1600" dirty="0" err="1"/>
              <a:t>rst.en,rst.trigger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rst.pol</a:t>
            </a:r>
            <a:endParaRPr lang="en-US" altLang="zh-TW" sz="1600" dirty="0"/>
          </a:p>
          <a:p>
            <a:r>
              <a:rPr lang="en-US" altLang="zh-TW" sz="1600" dirty="0"/>
              <a:t>   2. </a:t>
            </a:r>
            <a:r>
              <a:rPr lang="en-US" altLang="zh-TW" sz="1600" dirty="0" err="1"/>
              <a:t>rst.set,rst.reset</a:t>
            </a:r>
            <a:r>
              <a:rPr lang="en-US" altLang="zh-TW" sz="1600" dirty="0"/>
              <a:t> </a:t>
            </a:r>
            <a:endParaRPr lang="zh-TW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sz="3900"/>
              <a:t>FPGA Structure</a:t>
            </a:r>
            <a:r>
              <a:rPr lang="en-US" altLang="zh-TW"/>
              <a:t> </a:t>
            </a:r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340768"/>
            <a:ext cx="8354591" cy="4610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List		(</a:t>
            </a:r>
            <a:r>
              <a:rPr lang="en-US" altLang="zh-TW" dirty="0" err="1"/>
              <a:t>Comm</a:t>
            </a:r>
            <a:r>
              <a:rPr lang="en-US" altLang="zh-TW" dirty="0"/>
              <a:t> Instrument)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graphicFrame>
        <p:nvGraphicFramePr>
          <p:cNvPr id="5" name="內容版面配置區 3"/>
          <p:cNvGraphicFramePr/>
          <p:nvPr/>
        </p:nvGraphicFramePr>
        <p:xfrm>
          <a:off x="523446" y="1412776"/>
          <a:ext cx="9248330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072"/>
                <a:gridCol w="2088232"/>
                <a:gridCol w="643602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ca210.xfer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Send Command and Read Data from CA210 , Store Data to Txt File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ca210.send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Send Command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62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ca210.read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Data from CA210 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comm.send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Send Command to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Port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64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comm.xfer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Send Command 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Port and Read Data from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Port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65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comm.read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Data from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Port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66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k80.flicker.read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Flicker Data from K80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k80.bright.read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Bright Value from K80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chamber.on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chamber.off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endParaRPr lang="en-US" altLang="zh-TW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chamber.temp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List		</a:t>
            </a:r>
            <a:r>
              <a:rPr lang="en-US" altLang="zh-TW"/>
              <a:t>(CPU </a:t>
            </a:r>
            <a:r>
              <a:rPr lang="en-US" altLang="zh-TW" dirty="0"/>
              <a:t>Instrument)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32520" y="1340768"/>
          <a:ext cx="85689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944216"/>
                <a:gridCol w="547260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cpu.addr.write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CPU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Address</a:t>
                      </a:r>
                      <a:r>
                        <a:rPr lang="en-US" altLang="zh-TW" baseline="0" dirty="0"/>
                        <a:t> Write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72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cpu.data.write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CPU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Data </a:t>
                      </a:r>
                      <a:r>
                        <a:rPr lang="en-US" altLang="zh-TW" baseline="0" dirty="0"/>
                        <a:t>Write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73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mcu.cs.h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CS To</a:t>
                      </a:r>
                      <a:r>
                        <a:rPr lang="en-US" altLang="zh-TW" baseline="0" dirty="0"/>
                        <a:t> High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74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mcu.cs.l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CS  To</a:t>
                      </a:r>
                      <a:r>
                        <a:rPr lang="en-US" altLang="zh-TW" baseline="0" dirty="0"/>
                        <a:t> Low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dirty="0"/>
              <a:t>Command List		(SPI  Instrument)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32520" y="1340768"/>
          <a:ext cx="85689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944216"/>
                <a:gridCol w="547260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spi.set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Set</a:t>
                      </a:r>
                      <a:r>
                        <a:rPr lang="en-US" altLang="zh-TW" baseline="0" dirty="0"/>
                        <a:t> SPI Mode Parameter</a:t>
                      </a: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76</a:t>
                      </a:r>
                      <a:endParaRPr lang="en-US" altLang="zh-TW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spi.addr.write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/>
                        <a:t>SPI </a:t>
                      </a:r>
                      <a:r>
                        <a:rPr lang="en-US" altLang="zh-TW" dirty="0"/>
                        <a:t>Address</a:t>
                      </a:r>
                      <a:r>
                        <a:rPr lang="en-US" altLang="zh-TW" baseline="0" dirty="0"/>
                        <a:t> Write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77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spi.data.write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aseline="0" dirty="0"/>
                        <a:t>SPI </a:t>
                      </a:r>
                      <a:r>
                        <a:rPr lang="en-US" altLang="zh-TW" dirty="0"/>
                        <a:t>Data </a:t>
                      </a:r>
                      <a:r>
                        <a:rPr lang="en-US" altLang="zh-TW" baseline="0" dirty="0"/>
                        <a:t>Write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78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spi.cs.h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Set</a:t>
                      </a:r>
                      <a:r>
                        <a:rPr lang="en-US" altLang="zh-TW" baseline="0" dirty="0"/>
                        <a:t> CS to Low voltage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79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spi.cs.l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Set CS</a:t>
                      </a:r>
                      <a:r>
                        <a:rPr lang="en-US" altLang="zh-TW" baseline="0" dirty="0"/>
                        <a:t> to high voltage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dirty="0"/>
              <a:t>Command List		(I2C  Instrument)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32520" y="1340768"/>
          <a:ext cx="85689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944216"/>
                <a:gridCol w="547260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80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i2c.set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Set I2C</a:t>
                      </a:r>
                      <a:r>
                        <a:rPr lang="en-US" altLang="zh-TW" baseline="0" dirty="0"/>
                        <a:t> Mode Speed</a:t>
                      </a: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I2c.addr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I2C Slave Address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82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/>
                        <a:t>Write Data through I2C Interface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83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i2c.read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aseline="0" dirty="0"/>
                        <a:t>Read Data from external Device through I2C Interface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84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i2c.read.num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Set i2c</a:t>
                      </a:r>
                      <a:r>
                        <a:rPr lang="en-US" altLang="zh-TW" baseline="0" dirty="0"/>
                        <a:t> read Number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9217026" cy="798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Command List(Special Device for General Interface )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68524" y="1484784"/>
          <a:ext cx="856895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944216"/>
                <a:gridCol w="547260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dev.addr.mode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device memory mode	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86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dev.i2c.data.write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 data for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Specified Device through</a:t>
                      </a:r>
                      <a:r>
                        <a:rPr lang="en-US" altLang="zh-TW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I2C Interface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87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dev.i2c.addr.write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 data for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Specified Device through</a:t>
                      </a:r>
                      <a:r>
                        <a:rPr lang="en-US" altLang="zh-TW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I2C Interface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88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dev.rd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Data from Device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89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dev.dummy.rd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Dummy Data from Device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Instruction Format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00472" y="116632"/>
            <a:ext cx="8064897" cy="7986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Command Format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graphicFrame>
        <p:nvGraphicFramePr>
          <p:cNvPr id="6" name="內容版面配置區 3"/>
          <p:cNvGraphicFramePr/>
          <p:nvPr/>
        </p:nvGraphicFramePr>
        <p:xfrm>
          <a:off x="80963" y="1186124"/>
          <a:ext cx="9744073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382"/>
                <a:gridCol w="1372479"/>
                <a:gridCol w="399120"/>
                <a:gridCol w="621358"/>
                <a:gridCol w="116840"/>
                <a:gridCol w="1135567"/>
                <a:gridCol w="116840"/>
                <a:gridCol w="233680"/>
                <a:gridCol w="116840"/>
                <a:gridCol w="116840"/>
                <a:gridCol w="1089330"/>
                <a:gridCol w="116840"/>
                <a:gridCol w="621358"/>
                <a:gridCol w="575121"/>
                <a:gridCol w="1196478"/>
              </a:tblGrid>
              <a:tr h="3507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fpga.set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Tx_Bank_En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EPP_EN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I/F_Mode1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I/F_Mode2 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DCM_M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DCM_D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fpga.write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fpga.read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</a:t>
                      </a: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bridge.write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bridge.read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RdNum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gpio.dir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</a:t>
                      </a:r>
                      <a:r>
                        <a:rPr lang="en-US" altLang="zh-TW" sz="1800" b="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Direction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gpio.write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GpioHb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GpioLb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gpio.h.set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gpio.l.set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071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gpio.clr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graphicFrame>
        <p:nvGraphicFramePr>
          <p:cNvPr id="9" name="內容版面配置區 3"/>
          <p:cNvGraphicFramePr/>
          <p:nvPr/>
        </p:nvGraphicFramePr>
        <p:xfrm>
          <a:off x="200470" y="1522760"/>
          <a:ext cx="9515868" cy="410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109"/>
                <a:gridCol w="681244"/>
                <a:gridCol w="774321"/>
                <a:gridCol w="116840"/>
                <a:gridCol w="336237"/>
                <a:gridCol w="608608"/>
                <a:gridCol w="544744"/>
                <a:gridCol w="266734"/>
                <a:gridCol w="405739"/>
                <a:gridCol w="405739"/>
                <a:gridCol w="411376"/>
                <a:gridCol w="400102"/>
                <a:gridCol w="811478"/>
                <a:gridCol w="278009"/>
                <a:gridCol w="694067"/>
                <a:gridCol w="79552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mipi.dsi</a:t>
                      </a:r>
                      <a:endParaRPr lang="zh-TW" altLang="en-US" sz="18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</a:t>
                      </a: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7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mipi.video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VLine</a:t>
                      </a:r>
                      <a:endParaRPr lang="zh-TW" altLang="en-US" sz="14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HPixels</a:t>
                      </a:r>
                      <a:r>
                        <a:rPr lang="en-US" altLang="zh-TW" sz="14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Framerate</a:t>
                      </a:r>
                      <a:endParaRPr lang="zh-TW" altLang="en-US" sz="14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Vbp</a:t>
                      </a:r>
                      <a:r>
                        <a:rPr lang="en-US" altLang="zh-TW" sz="14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Vfp</a:t>
                      </a:r>
                      <a:r>
                        <a:rPr lang="en-US" altLang="zh-TW" sz="14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Hbp</a:t>
                      </a:r>
                      <a:r>
                        <a:rPr lang="en-US" altLang="zh-TW" sz="14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Hfp</a:t>
                      </a:r>
                      <a:r>
                        <a:rPr lang="en-US" altLang="zh-TW" sz="14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Vsync</a:t>
                      </a:r>
                      <a:r>
                        <a:rPr lang="en-US" altLang="zh-TW" sz="14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400" b="1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Hsync</a:t>
                      </a:r>
                      <a:endParaRPr lang="zh-TW" altLang="en-US" sz="1400" b="1" i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mipi.write</a:t>
                      </a:r>
                      <a:endParaRPr lang="zh-TW" altLang="en-US" sz="1800" b="1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DCS</a:t>
                      </a:r>
                      <a:r>
                        <a:rPr lang="en-US" altLang="zh-TW" sz="1800" b="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Data[]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mipi.read</a:t>
                      </a:r>
                      <a:endParaRPr lang="zh-TW" altLang="en-US" sz="1800" b="1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Number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mipi.write.hs</a:t>
                      </a:r>
                      <a:endParaRPr lang="zh-TW" altLang="en-US" sz="1800" b="1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DCS Type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Data[]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mipi.read.hs</a:t>
                      </a:r>
                      <a:endParaRPr lang="zh-TW" altLang="en-US" sz="1800" b="1" dirty="0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Number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922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mipi.bta</a:t>
                      </a:r>
                      <a:endParaRPr lang="zh-TW" altLang="en-US" sz="1800" b="1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mipi.ulp</a:t>
                      </a:r>
                      <a:endParaRPr lang="zh-TW" altLang="en-US" sz="1800" b="1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image.fill</a:t>
                      </a:r>
                      <a:endParaRPr lang="zh-TW" altLang="en-US" sz="18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File.txt(Opt)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5D9C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Para(Opt)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5D9CC"/>
                    </a:solidFill>
                  </a:tcPr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image.show</a:t>
                      </a:r>
                      <a:endParaRPr lang="zh-TW" altLang="en-US" sz="1800" b="1" dirty="0"/>
                    </a:p>
                  </a:txBody>
                  <a:tcPr/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Image.bmp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00660" y="5624830"/>
            <a:ext cx="95161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ym typeface="+mn-ea"/>
              </a:rPr>
              <a:t>     </a:t>
            </a:r>
            <a:r>
              <a:rPr lang="en-US" altLang="zh-CN" sz="1600" b="1">
                <a:sym typeface="+mn-ea"/>
              </a:rPr>
              <a:t>image.write</a:t>
            </a:r>
            <a:r>
              <a:rPr lang="en-US" altLang="zh-CN">
                <a:sym typeface="+mn-ea"/>
              </a:rPr>
              <a:t>                                 </a:t>
            </a:r>
            <a:r>
              <a:rPr lang="en-US" altLang="zh-CN" sz="1600">
                <a:sym typeface="+mn-ea"/>
              </a:rPr>
              <a:t>Image.bmp</a:t>
            </a:r>
            <a:r>
              <a:rPr lang="en-US" altLang="zh-CN">
                <a:sym typeface="+mn-ea"/>
              </a:rPr>
              <a:t>         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 noGrp="1"/>
          </p:cNvGraphicFramePr>
          <p:nvPr>
            <p:ph idx="1"/>
          </p:nvPr>
        </p:nvGraphicFramePr>
        <p:xfrm>
          <a:off x="457200" y="1219200"/>
          <a:ext cx="863775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053"/>
                <a:gridCol w="3395853"/>
                <a:gridCol w="33958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instr.define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 </a:t>
                      </a: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Alias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instr.send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 </a:t>
                      </a: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/Alias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instr.xfer</a:t>
                      </a:r>
                      <a:r>
                        <a:rPr lang="en-US" altLang="zh-TW" sz="1800" b="1" dirty="0"/>
                        <a:t> 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 </a:t>
                      </a: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/Alias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Instr.read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 </a:t>
                      </a: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/Alias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Instr.close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 </a:t>
                      </a: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/Alias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endParaRPr lang="zh-TW" altLang="en-US" dirty="0"/>
          </a:p>
        </p:txBody>
      </p:sp>
      <p:graphicFrame>
        <p:nvGraphicFramePr>
          <p:cNvPr id="7" name="內容版面配置區 3"/>
          <p:cNvGraphicFramePr/>
          <p:nvPr/>
        </p:nvGraphicFramePr>
        <p:xfrm>
          <a:off x="457200" y="1268760"/>
          <a:ext cx="924832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543"/>
                <a:gridCol w="1817946"/>
                <a:gridCol w="1817946"/>
                <a:gridCol w="1817946"/>
                <a:gridCol w="18179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version</a:t>
                      </a:r>
                      <a:endParaRPr lang="zh-TW" altLang="en-US" sz="18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400" b="0" i="1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delay</a:t>
                      </a:r>
                      <a:endParaRPr lang="zh-TW" altLang="en-US" sz="18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sleep</a:t>
                      </a:r>
                      <a:endParaRPr lang="zh-TW" altLang="en-US" sz="18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scope.show</a:t>
                      </a:r>
                      <a:endParaRPr lang="zh-TW" altLang="en-US" sz="18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scope.save</a:t>
                      </a:r>
                      <a:endParaRPr lang="zh-TW" altLang="en-US" sz="1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Instrument/Alias</a:t>
                      </a:r>
                      <a:r>
                        <a:rPr lang="en-US" altLang="zh-TW" sz="1800" b="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Name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FileName.png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pause</a:t>
                      </a:r>
                      <a:endParaRPr lang="zh-TW" altLang="en-US" sz="18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Hint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For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Start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plus/minus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Endfor</a:t>
                      </a:r>
                      <a:endParaRPr lang="zh-TW" altLang="en-US" sz="18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usb.cmd.write</a:t>
                      </a:r>
                      <a:endParaRPr lang="zh-TW" altLang="en-US" sz="18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Data[]</a:t>
                      </a:r>
                      <a:endParaRPr lang="zh-TW" altLang="en-US" sz="1800" b="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Hardware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Introduction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</a:t>
            </a:r>
            <a:r>
              <a:rPr lang="zh-TW" altLang="en-US" dirty="0"/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r>
              <a:rPr lang="en-US" altLang="zh-TW" dirty="0"/>
              <a:t>(RT4832)</a:t>
            </a:r>
            <a:endParaRPr lang="zh-TW" altLang="en-US" dirty="0"/>
          </a:p>
        </p:txBody>
      </p:sp>
      <p:graphicFrame>
        <p:nvGraphicFramePr>
          <p:cNvPr id="7" name="內容版面配置區 3"/>
          <p:cNvGraphicFramePr/>
          <p:nvPr/>
        </p:nvGraphicFramePr>
        <p:xfrm>
          <a:off x="488502" y="1124744"/>
          <a:ext cx="9248327" cy="483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543"/>
                <a:gridCol w="3635892"/>
                <a:gridCol w="36358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rt4832.0.write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rt4832.2.write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rt4832.0.read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</a:t>
                      </a:r>
                      <a:r>
                        <a:rPr lang="en-US" altLang="zh-TW" sz="18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88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rt4832.2.read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 Number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rt4832.0.vol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VSP Voltage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VSN Voltage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rt4832.2.vol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VSP Voltage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VSN Voltage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rt4832.0.bl</a:t>
                      </a:r>
                      <a:endParaRPr lang="zh-TW" altLang="en-US" sz="1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Single/Dual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rt4832.2.bl</a:t>
                      </a:r>
                      <a:endParaRPr lang="zh-TW" altLang="en-US" sz="1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Single/Dual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rt4832.0.lcd</a:t>
                      </a:r>
                      <a:endParaRPr lang="zh-TW" altLang="en-US" sz="1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0/1(disable/enable)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rt4832.2.lcd</a:t>
                      </a:r>
                      <a:endParaRPr lang="zh-TW" altLang="en-US" sz="1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0/1(disable/enable)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rt4832.0.led</a:t>
                      </a:r>
                      <a:endParaRPr lang="zh-TW" altLang="en-US" sz="1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0/1(disable/enable)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rt4832.2.led</a:t>
                      </a:r>
                      <a:endParaRPr lang="zh-TW" altLang="en-US" sz="1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0/1(disable/enable)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</a:t>
            </a:r>
            <a:r>
              <a:rPr lang="zh-TW" altLang="en-US" dirty="0"/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r>
              <a:rPr lang="en-US" altLang="zh-TW" dirty="0"/>
              <a:t>(RT4832)</a:t>
            </a:r>
            <a:endParaRPr lang="zh-TW" altLang="en-US" dirty="0"/>
          </a:p>
        </p:txBody>
      </p:sp>
      <p:graphicFrame>
        <p:nvGraphicFramePr>
          <p:cNvPr id="8" name="內容版面配置區 3"/>
          <p:cNvGraphicFramePr/>
          <p:nvPr/>
        </p:nvGraphicFramePr>
        <p:xfrm>
          <a:off x="488502" y="1124744"/>
          <a:ext cx="9248328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10"/>
                <a:gridCol w="2160240"/>
                <a:gridCol w="2668732"/>
                <a:gridCol w="25471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rt4832.0.delay</a:t>
                      </a:r>
                      <a:endParaRPr lang="zh-TW" altLang="en-US" sz="18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[01]=1ms, [10]=2ms, [10]=5ms(delay time between VSP and VSN)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rt4832.2.delay</a:t>
                      </a:r>
                      <a:endParaRPr lang="zh-TW" altLang="en-US" sz="18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[01]=1ms, [10]=2ms, [10]=5ms(delay time between VSP and VSN)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rt4832.0.set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VSP Voltage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VSN Voltage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Single/Dual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rt4832.2.set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VSP Voltage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VSN Voltage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Single/Dual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1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rt4832.0.bright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0/1(10bit/11bit)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Brightness Value(0~2047)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/>
                        <a:t>rt4832.2.bright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0/1(10bit/11bit)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Brightness Value(0~2047)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</a:t>
            </a:r>
            <a:r>
              <a:rPr lang="zh-TW" altLang="en-US" dirty="0"/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r>
              <a:rPr lang="en-US" altLang="zh-TW" dirty="0"/>
              <a:t>(Reset)</a:t>
            </a:r>
            <a:endParaRPr lang="zh-TW" altLang="en-US" dirty="0"/>
          </a:p>
        </p:txBody>
      </p:sp>
      <p:graphicFrame>
        <p:nvGraphicFramePr>
          <p:cNvPr id="7" name="內容版面配置區 3"/>
          <p:cNvGraphicFramePr/>
          <p:nvPr/>
        </p:nvGraphicFramePr>
        <p:xfrm>
          <a:off x="484512" y="1412776"/>
          <a:ext cx="9248328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10"/>
                <a:gridCol w="3688059"/>
                <a:gridCol w="36880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rst.en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1/0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rst.trigger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D1 Time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D2 Time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5D9CC"/>
                    </a:solidFill>
                  </a:tcPr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rst.pol</a:t>
                      </a:r>
                      <a:endParaRPr lang="zh-TW" altLang="en-US" sz="1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1/0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rst.set</a:t>
                      </a:r>
                      <a:endParaRPr lang="zh-TW" alt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D2 Time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1/0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1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rst.reset</a:t>
                      </a:r>
                      <a:endParaRPr lang="zh-TW" altLang="en-US" sz="1800" b="1" dirty="0"/>
                    </a:p>
                  </a:txBody>
                  <a:tcPr>
                    <a:solidFill>
                      <a:srgbClr val="FAED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AEDE7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</a:t>
            </a:r>
            <a:r>
              <a:rPr lang="zh-TW" altLang="en-US" dirty="0"/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r>
              <a:rPr lang="en-US" altLang="zh-TW" dirty="0"/>
              <a:t>(CA210,COMM)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graphicFrame>
        <p:nvGraphicFramePr>
          <p:cNvPr id="5" name="內容版面配置區 3"/>
          <p:cNvGraphicFramePr/>
          <p:nvPr/>
        </p:nvGraphicFramePr>
        <p:xfrm>
          <a:off x="328835" y="1412776"/>
          <a:ext cx="9248330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10"/>
                <a:gridCol w="1844030"/>
                <a:gridCol w="1844030"/>
                <a:gridCol w="36880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ca210.xfer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Delay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File.Txt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ca210.send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ca210.read</a:t>
                      </a:r>
                      <a:endParaRPr lang="zh-TW" altLang="en-US" sz="18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File.Txt</a:t>
                      </a:r>
                      <a:endParaRPr lang="en-US" altLang="zh-TW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comm.send</a:t>
                      </a:r>
                      <a:endParaRPr lang="zh-TW" altLang="en-US" sz="18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Data[]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err="1"/>
                        <a:t>comm.xfer</a:t>
                      </a:r>
                      <a:endParaRPr lang="zh-TW" altLang="en-US" sz="18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Data[]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comm.read</a:t>
                      </a:r>
                      <a:endParaRPr lang="zh-TW" altLang="en-US" sz="18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k80.flicker.read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File.Txt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k80.bright.read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File.Txt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dirty="0" err="1"/>
                        <a:t>chamber.on</a:t>
                      </a:r>
                      <a:endParaRPr lang="zh-TW" altLang="en-US" sz="18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chamber.off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1620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chamber.temp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</a:t>
                      </a:r>
                      <a:endParaRPr lang="zh-TW" altLang="en-US" sz="18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</a:t>
            </a:r>
            <a:r>
              <a:rPr lang="zh-TW" altLang="en-US" dirty="0"/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r>
              <a:rPr lang="en-US" altLang="zh-TW" dirty="0"/>
              <a:t>(General Interface ,CPU)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32520" y="1340768"/>
          <a:ext cx="81369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75"/>
                <a:gridCol w="60039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cpu.addr.write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Cmd</a:t>
                      </a:r>
                      <a:r>
                        <a:rPr lang="en-US" altLang="zh-TW" dirty="0"/>
                        <a:t>[]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cpu.data.write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 err="1"/>
                        <a:t>Cmd</a:t>
                      </a:r>
                      <a:r>
                        <a:rPr lang="en-US" altLang="zh-TW" dirty="0"/>
                        <a:t>[]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mcu.cs.h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No Parameter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mcu.cs.l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No Parameter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Command</a:t>
            </a:r>
            <a:r>
              <a:rPr lang="zh-TW" altLang="en-US" dirty="0"/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r>
              <a:rPr lang="en-US" altLang="zh-TW" dirty="0"/>
              <a:t>(General Interface ,SPI)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32520" y="1340768"/>
          <a:ext cx="81369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75"/>
                <a:gridCol w="1200786"/>
                <a:gridCol w="1200786"/>
                <a:gridCol w="1200785"/>
                <a:gridCol w="1200786"/>
                <a:gridCol w="12007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spi.addr.write</a:t>
                      </a:r>
                      <a:endParaRPr lang="zh-TW" altLang="en-US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Cmd</a:t>
                      </a:r>
                      <a:r>
                        <a:rPr lang="en-US" altLang="zh-TW" dirty="0"/>
                        <a:t>[]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spi.data.write</a:t>
                      </a:r>
                      <a:endParaRPr lang="zh-TW" altLang="en-US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 err="1"/>
                        <a:t>Cmd</a:t>
                      </a:r>
                      <a:r>
                        <a:rPr lang="en-US" altLang="zh-TW" dirty="0"/>
                        <a:t>[]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spi.cs.h</a:t>
                      </a:r>
                      <a:endParaRPr lang="zh-TW" altLang="en-US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 Parameter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spi.cs.l</a:t>
                      </a:r>
                      <a:endParaRPr lang="zh-TW" altLang="en-US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No Parameter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spi.set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SckInv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RdDummy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WrClk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RdClk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88502" y="254136"/>
            <a:ext cx="8064897" cy="798600"/>
          </a:xfrm>
        </p:spPr>
        <p:txBody>
          <a:bodyPr/>
          <a:lstStyle/>
          <a:p>
            <a:r>
              <a:rPr lang="en-US" altLang="zh-TW" dirty="0"/>
              <a:t>Command</a:t>
            </a:r>
            <a:r>
              <a:rPr lang="zh-TW" altLang="en-US" dirty="0"/>
              <a:t>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</a:rPr>
              <a:t>Format</a:t>
            </a:r>
            <a:r>
              <a:rPr lang="en-US" altLang="zh-TW" dirty="0"/>
              <a:t>(General Interface ,I2C)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32520" y="1340768"/>
          <a:ext cx="85689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944216"/>
                <a:gridCol w="1824203"/>
                <a:gridCol w="912101"/>
                <a:gridCol w="912101"/>
                <a:gridCol w="18242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71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i2c.set</a:t>
                      </a:r>
                      <a:endParaRPr lang="zh-TW" alt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Clock “L” pulse width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Clock “H” pulse width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72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I2c.addr</a:t>
                      </a:r>
                      <a:endParaRPr lang="zh-TW" altLang="en-US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I2C Slave Address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73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i2c.write</a:t>
                      </a:r>
                      <a:endParaRPr lang="zh-TW" altLang="en-US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baseline="0" dirty="0"/>
                        <a:t>Data[]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74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i2c.read</a:t>
                      </a:r>
                      <a:endParaRPr lang="zh-TW" altLang="en-US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aseline="0" dirty="0"/>
                        <a:t>Read Data from external Device through I2C Interface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75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i2c.read.num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Rd </a:t>
                      </a:r>
                      <a:r>
                        <a:rPr lang="en-US" altLang="zh-TW" dirty="0" err="1"/>
                        <a:t>Cnt</a:t>
                      </a:r>
                      <a:r>
                        <a:rPr lang="en-US" altLang="zh-TW" dirty="0"/>
                        <a:t>[20:16]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Rd </a:t>
                      </a:r>
                      <a:r>
                        <a:rPr lang="en-US" altLang="zh-TW" dirty="0" err="1"/>
                        <a:t>Cnt</a:t>
                      </a:r>
                      <a:r>
                        <a:rPr lang="en-US" altLang="zh-TW" dirty="0"/>
                        <a:t>[15:8]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Rd </a:t>
                      </a:r>
                      <a:r>
                        <a:rPr lang="en-US" altLang="zh-TW" dirty="0" err="1"/>
                        <a:t>Cnt</a:t>
                      </a:r>
                      <a:r>
                        <a:rPr lang="en-US" altLang="zh-TW" dirty="0"/>
                        <a:t>[7:0]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dirty="0"/>
            </a:br>
            <a:r>
              <a:rPr lang="en-US" altLang="zh-TW" dirty="0"/>
              <a:t>Special Device for General Interface </a:t>
            </a:r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32520" y="1340768"/>
          <a:ext cx="81369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75"/>
                <a:gridCol w="60039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Format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dev.addr.mode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en-US" altLang="zh-TW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dev.i2c.addr.write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[]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dev.i2c.data.write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Data[]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dev.rd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FileName.txt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/>
                        <a:t>dev.dummy.rd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FileName.txt</a:t>
                      </a:r>
                      <a:endParaRPr lang="en-US" altLang="zh-TW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-267582" y="4005064"/>
            <a:ext cx="95770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	</a:t>
            </a:r>
            <a:r>
              <a:rPr lang="en-US" altLang="zh-TW" sz="2000" b="1" dirty="0" err="1"/>
              <a:t>dev.addr.mode</a:t>
            </a:r>
            <a:r>
              <a:rPr lang="en-US" altLang="zh-TW" sz="2000" dirty="0"/>
              <a:t>: Set memory addressing mode</a:t>
            </a:r>
            <a:endParaRPr lang="en-US" altLang="zh-TW" sz="2000" dirty="0"/>
          </a:p>
          <a:p>
            <a:r>
              <a:rPr lang="en-US" altLang="zh-TW" sz="2000" dirty="0"/>
              <a:t>	00b: Horizontal Addressing Mode</a:t>
            </a:r>
            <a:endParaRPr lang="en-US" altLang="zh-TW" sz="2000" dirty="0"/>
          </a:p>
          <a:p>
            <a:r>
              <a:rPr lang="en-US" altLang="zh-TW" sz="2000" dirty="0"/>
              <a:t>	01b: Vertical Addressing Mode</a:t>
            </a:r>
            <a:endParaRPr lang="en-US" altLang="zh-TW" sz="2000" dirty="0"/>
          </a:p>
          <a:p>
            <a:r>
              <a:rPr lang="en-US" altLang="zh-TW" sz="2000" dirty="0"/>
              <a:t>	10b: Page Addressing Mode</a:t>
            </a:r>
            <a:endParaRPr lang="en-US" altLang="zh-TW" sz="2000" dirty="0"/>
          </a:p>
          <a:p>
            <a:r>
              <a:rPr lang="en-US" altLang="zh-TW" sz="2000" dirty="0"/>
              <a:t>	11b: Invalid </a:t>
            </a:r>
            <a:endParaRPr lang="en-US" altLang="zh-TW" sz="2000" dirty="0"/>
          </a:p>
          <a:p>
            <a:r>
              <a:rPr lang="en-US" altLang="zh-TW" sz="2000" dirty="0"/>
              <a:t>	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Command Description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fpga.set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sp>
        <p:nvSpPr>
          <p:cNvPr id="7" name="內容版面配置區 5"/>
          <p:cNvSpPr>
            <a:spLocks noGrp="1"/>
          </p:cNvSpPr>
          <p:nvPr>
            <p:ph idx="1"/>
          </p:nvPr>
        </p:nvSpPr>
        <p:spPr>
          <a:xfrm>
            <a:off x="488502" y="1206907"/>
            <a:ext cx="8575487" cy="1443334"/>
          </a:xfrm>
        </p:spPr>
        <p:txBody>
          <a:bodyPr>
            <a:normAutofit/>
          </a:bodyPr>
          <a:lstStyle/>
          <a:p>
            <a:r>
              <a:rPr kumimoji="1" lang="en-US" altLang="zh-TW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fpga.set</a:t>
            </a:r>
            <a:r>
              <a:rPr kumimoji="1" lang="en-US" altLang="zh-TW" sz="20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</a:t>
            </a:r>
            <a:r>
              <a:rPr kumimoji="1" lang="sv-SE" altLang="zh-TW" sz="20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Pll_Bank_En EPP_EN  I/F_Mode1 I/F_Mode2 DCM_M DCM_D</a:t>
            </a:r>
            <a:endParaRPr kumimoji="1" lang="en-US" altLang="zh-TW" sz="20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</a:t>
            </a:r>
            <a:r>
              <a:rPr lang="en-US" altLang="zh-TW" sz="2400" b="1" dirty="0"/>
              <a:t>: </a:t>
            </a:r>
            <a:r>
              <a:rPr kumimoji="1" lang="en-US" altLang="zh-TW" sz="20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Write Data to Set Jig interface and timing</a:t>
            </a:r>
            <a:endParaRPr kumimoji="1" lang="en-US" altLang="zh-TW" sz="20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32520" y="2132856"/>
          <a:ext cx="885698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/>
                <a:gridCol w="7056784"/>
              </a:tblGrid>
              <a:tr h="3370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914173">
                <a:tc>
                  <a:txBody>
                    <a:bodyPr/>
                    <a:lstStyle/>
                    <a:p>
                      <a:pPr algn="ctr"/>
                      <a:r>
                        <a:rPr lang="sv-SE" altLang="zh-TW" sz="1200">
                          <a:solidFill>
                            <a:schemeClr val="tx1"/>
                          </a:solidFill>
                        </a:rPr>
                        <a:t>Tx_Bank_En 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SSD2828</a:t>
                      </a:r>
                      <a:r>
                        <a:rPr lang="en-US" altLang="zh-TW" sz="1200" baseline="0" dirty="0"/>
                        <a:t> Bank Enable and Mode Set</a:t>
                      </a:r>
                      <a:endParaRPr lang="en-US" altLang="zh-TW" sz="1200" baseline="0" dirty="0"/>
                    </a:p>
                    <a:p>
                      <a:r>
                        <a:rPr lang="en-US" altLang="zh-TW" sz="1200" baseline="0" dirty="0"/>
                        <a:t>P[0]:Bank 0 SSD2828 Enable</a:t>
                      </a:r>
                      <a:endParaRPr lang="en-US" altLang="zh-TW" sz="1200" baseline="0" dirty="0"/>
                    </a:p>
                    <a:p>
                      <a:r>
                        <a:rPr lang="en-US" altLang="zh-TW" sz="1200" baseline="0" dirty="0"/>
                        <a:t>P[1]:Bank 0 SSD2828 Mode, 0:Command Mode, 1:Video Mode</a:t>
                      </a:r>
                      <a:endParaRPr lang="en-US" altLang="zh-TW" sz="1200" baseline="0" dirty="0"/>
                    </a:p>
                    <a:p>
                      <a:r>
                        <a:rPr lang="en-US" altLang="zh-TW" sz="1200" strike="sngStrike" baseline="0" dirty="0"/>
                        <a:t>P[4]:Bank 2 SSD2828 Enable</a:t>
                      </a:r>
                      <a:endParaRPr lang="en-US" altLang="zh-TW" sz="1200" strike="sngStrike" baseline="0" dirty="0"/>
                    </a:p>
                    <a:p>
                      <a:r>
                        <a:rPr lang="en-US" altLang="zh-TW" sz="1200" strike="sngStrike" baseline="0" dirty="0"/>
                        <a:t>P[5]:Bank 2 SSD2828 Mode, 0:Command Mode, 1:Video Mode</a:t>
                      </a:r>
                      <a:endParaRPr lang="zh-TW" altLang="en-US" sz="1200" strike="sngStrike" dirty="0"/>
                    </a:p>
                  </a:txBody>
                  <a:tcPr/>
                </a:tc>
              </a:tr>
              <a:tr h="415533">
                <a:tc>
                  <a:txBody>
                    <a:bodyPr/>
                    <a:lstStyle/>
                    <a:p>
                      <a:pPr algn="ctr"/>
                      <a:r>
                        <a:rPr lang="sv-SE" altLang="zh-TW" sz="1200" dirty="0">
                          <a:solidFill>
                            <a:schemeClr val="tx1"/>
                          </a:solidFill>
                        </a:rPr>
                        <a:t>EPP_EN 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/>
                        <a:t>P[0]:Bank 0 SSD2828 EPP </a:t>
                      </a:r>
                      <a:r>
                        <a:rPr lang="en-US" altLang="zh-TW" sz="1200" baseline="0" dirty="0" err="1"/>
                        <a:t>wr</a:t>
                      </a:r>
                      <a:r>
                        <a:rPr lang="en-US" altLang="zh-TW" sz="1200" baseline="0" dirty="0"/>
                        <a:t>/</a:t>
                      </a:r>
                      <a:r>
                        <a:rPr lang="en-US" altLang="zh-TW" sz="1200" baseline="0" dirty="0" err="1"/>
                        <a:t>rd</a:t>
                      </a:r>
                      <a:r>
                        <a:rPr lang="en-US" altLang="zh-TW" sz="1200" baseline="0" dirty="0"/>
                        <a:t>, 0:disable, 1:enable</a:t>
                      </a:r>
                      <a:endParaRPr lang="en-US" altLang="zh-TW" sz="1200" baseline="0" dirty="0"/>
                    </a:p>
                    <a:p>
                      <a:r>
                        <a:rPr lang="en-US" altLang="zh-TW" sz="1200" strike="sngStrike" baseline="0" dirty="0"/>
                        <a:t>P[4]:Bank 2 SSD2828 EPP </a:t>
                      </a:r>
                      <a:r>
                        <a:rPr lang="en-US" altLang="zh-TW" sz="1200" strike="sngStrike" baseline="0" dirty="0" err="1"/>
                        <a:t>wr</a:t>
                      </a:r>
                      <a:r>
                        <a:rPr lang="en-US" altLang="zh-TW" sz="1200" strike="sngStrike" baseline="0" dirty="0"/>
                        <a:t>/</a:t>
                      </a:r>
                      <a:r>
                        <a:rPr lang="en-US" altLang="zh-TW" sz="1200" strike="sngStrike" baseline="0" dirty="0" err="1"/>
                        <a:t>rd</a:t>
                      </a:r>
                      <a:r>
                        <a:rPr lang="en-US" altLang="zh-TW" sz="1200" strike="sngStrike" baseline="0" dirty="0"/>
                        <a:t>, 0:disable, 1:enable</a:t>
                      </a:r>
                      <a:endParaRPr lang="en-US" altLang="zh-TW" sz="1200" strike="sngStrike" baseline="0" dirty="0"/>
                    </a:p>
                  </a:txBody>
                  <a:tcPr/>
                </a:tc>
              </a:tr>
              <a:tr h="2077666">
                <a:tc>
                  <a:txBody>
                    <a:bodyPr/>
                    <a:lstStyle/>
                    <a:p>
                      <a:pPr algn="ctr"/>
                      <a:r>
                        <a:rPr lang="sv-SE" altLang="zh-TW" sz="1200" dirty="0">
                          <a:solidFill>
                            <a:schemeClr val="tx1"/>
                          </a:solidFill>
                        </a:rPr>
                        <a:t>I/F_Mode1 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P[5:3]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000:I80 Interface     001:M68 Interface          010:RGB Interface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011:SPI</a:t>
                      </a:r>
                      <a:r>
                        <a:rPr lang="en-US" altLang="zh-TW" sz="1200" baseline="0" dirty="0"/>
                        <a:t> Interface     100:I2C Interface             101:I2c+RGB Interface</a:t>
                      </a:r>
                      <a:endParaRPr lang="en-US" altLang="zh-TW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200" dirty="0"/>
                        <a:t>P[2:0]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000 : SPI 3wire/4wire, write/read 8bit	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001 : SPI 3wire, write 9bit/read 8bit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010 : RGB(HS/VS+DE) + SPI 3wire/4wire, write/read 8bit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011 : RGB(HS/VS+DE) + SPI 3wire, write 9bit/read 8bit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100 : RGB(HS/VS) + SPI 3wire/4wire, write/read 8bit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101 : RGB(HS/VS) + SPI 3wire, write 9bit/read 8bit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110 : RGB(DE) + SPI 3wire/4wire, write/read 8bit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111 : RGB(DE) + SPI 3wire, write 9bit/read 8bit</a:t>
                      </a:r>
                      <a:endParaRPr lang="en-US" altLang="zh-TW" sz="1200" baseline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FPGA :</a:t>
            </a:r>
            <a:r>
              <a:rPr lang="zh-TW" altLang="en-US" sz="1800" dirty="0"/>
              <a:t> </a:t>
            </a:r>
            <a:r>
              <a:rPr lang="en-US" altLang="zh-TW" sz="1800" dirty="0"/>
              <a:t>Spartan6 LX45 CSG484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MIPI Bridge : SSD2828/SSD2828T 4Lane  * 1 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LDO : LD1117 </a:t>
            </a:r>
            <a:r>
              <a:rPr lang="en-US" altLang="zh-TW" sz="1800" dirty="0" err="1"/>
              <a:t>adj</a:t>
            </a:r>
            <a:r>
              <a:rPr lang="en-US" altLang="zh-TW" sz="1800" dirty="0"/>
              <a:t> * 2 support 1.2V~15V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RT4832 * 2(VSP*2 , VSN *2 , LEDA*2, LEDK*4)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Support SPI/CPU/I2C/RGB interface.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Support 16 bit GPIO.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Support VIN 5V~15V input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Onboard JTAG for FPGA</a:t>
            </a:r>
            <a:r>
              <a:rPr lang="zh-TW" altLang="en-US" sz="1800" dirty="0"/>
              <a:t> </a:t>
            </a:r>
            <a:r>
              <a:rPr lang="en-US" altLang="zh-TW" sz="1800" dirty="0"/>
              <a:t>program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Support USB power and adaptor supply.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/>
              <a:t>Support offline function</a:t>
            </a:r>
            <a:r>
              <a:rPr lang="zh-TW" altLang="en-US" sz="1800" dirty="0"/>
              <a:t>*</a:t>
            </a:r>
            <a:r>
              <a:rPr lang="en-US" altLang="zh-TW" sz="1800" dirty="0"/>
              <a:t>.</a:t>
            </a:r>
            <a:endParaRPr lang="en-US" altLang="zh-TW" sz="1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*Offline function under development.</a:t>
            </a:r>
            <a:endParaRPr lang="en-US" altLang="zh-TW" sz="1800" dirty="0"/>
          </a:p>
          <a:p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fpga.set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44488" y="3789040"/>
            <a:ext cx="4953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000" dirty="0"/>
              <a:t>None</a:t>
            </a:r>
            <a:endParaRPr lang="en-US" altLang="zh-TW" sz="20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dirty="0"/>
              <a:t>	</a:t>
            </a:r>
            <a:r>
              <a:rPr lang="en-US" altLang="zh-TW" sz="2000" i="1" dirty="0" err="1"/>
              <a:t>fpga.set</a:t>
            </a:r>
            <a:r>
              <a:rPr lang="en-US" altLang="zh-TW" sz="2000" i="1" dirty="0"/>
              <a:t> 0x33 0x11 0x13 0xff 67 60 </a:t>
            </a:r>
            <a:endParaRPr lang="en-US" altLang="zh-TW" sz="2000" i="1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44488" y="1268760"/>
          <a:ext cx="8856984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/>
                <a:gridCol w="70567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altLang="zh-TW" sz="1200" dirty="0">
                          <a:solidFill>
                            <a:schemeClr val="tx1"/>
                          </a:solidFill>
                        </a:rPr>
                        <a:t>I/F_Mode2 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P[7:4] : RGB mode =&gt; interface bits define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P[3]  : </a:t>
                      </a:r>
                      <a:r>
                        <a:rPr lang="en-US" altLang="zh-TW" sz="1200" dirty="0" err="1"/>
                        <a:t>mp</a:t>
                      </a:r>
                      <a:r>
                        <a:rPr lang="en-US" altLang="zh-TW" sz="1200" dirty="0"/>
                        <a:t> ,  </a:t>
                      </a:r>
                      <a:r>
                        <a:rPr lang="en-US" altLang="zh-TW" sz="1200" dirty="0" err="1"/>
                        <a:t>Mclk</a:t>
                      </a:r>
                      <a:r>
                        <a:rPr lang="en-US" altLang="zh-TW" sz="1200" dirty="0"/>
                        <a:t> polarity set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P[2]  : ep ,   Enable(DE) polarity set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P[1]  : </a:t>
                      </a:r>
                      <a:r>
                        <a:rPr lang="en-US" altLang="zh-TW" sz="1200" dirty="0" err="1"/>
                        <a:t>hsp</a:t>
                      </a:r>
                      <a:r>
                        <a:rPr lang="en-US" altLang="zh-TW" sz="1200" dirty="0"/>
                        <a:t> ,  </a:t>
                      </a:r>
                      <a:r>
                        <a:rPr lang="en-US" altLang="zh-TW" sz="1200" dirty="0" err="1"/>
                        <a:t>Hsync</a:t>
                      </a:r>
                      <a:r>
                        <a:rPr lang="en-US" altLang="zh-TW" sz="1200" dirty="0"/>
                        <a:t> polarity set</a:t>
                      </a:r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P[0]  : </a:t>
                      </a:r>
                      <a:r>
                        <a:rPr lang="en-US" altLang="zh-TW" sz="1200" dirty="0" err="1"/>
                        <a:t>vsp</a:t>
                      </a:r>
                      <a:r>
                        <a:rPr lang="en-US" altLang="zh-TW" sz="1200" dirty="0"/>
                        <a:t> ,  </a:t>
                      </a:r>
                      <a:r>
                        <a:rPr lang="en-US" altLang="zh-TW" sz="1200" dirty="0" err="1"/>
                        <a:t>Vsync</a:t>
                      </a:r>
                      <a:r>
                        <a:rPr lang="en-US" altLang="zh-TW" sz="1200" dirty="0"/>
                        <a:t> polarity set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altLang="zh-TW" sz="1200" dirty="0">
                          <a:solidFill>
                            <a:schemeClr val="tx1"/>
                          </a:solidFill>
                        </a:rPr>
                        <a:t>DCM_M 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Jig Frequency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60(M) * DCM_M / DCM_D</a:t>
                      </a:r>
                      <a:endParaRPr lang="zh-TW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altLang="zh-TW" sz="1200" dirty="0">
                          <a:solidFill>
                            <a:schemeClr val="tx1"/>
                          </a:solidFill>
                        </a:rPr>
                        <a:t>DCM_D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fpga.write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fpga.write</a:t>
            </a:r>
            <a:r>
              <a:rPr lang="en-US" altLang="zh-TW" b="1" dirty="0"/>
              <a:t> </a:t>
            </a:r>
            <a:r>
              <a:rPr kumimoji="1" lang="en-US" altLang="zh-TW" sz="2000" b="1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RegAddr</a:t>
            </a:r>
            <a:r>
              <a:rPr lang="en-US" altLang="zh-TW" sz="2000" b="1" i="1" dirty="0"/>
              <a:t>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Data0</a:t>
            </a:r>
            <a:r>
              <a:rPr lang="en-US" altLang="zh-TW" sz="2000" b="1" i="1" dirty="0"/>
              <a:t>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Data1</a:t>
            </a:r>
            <a:r>
              <a:rPr lang="en-US" altLang="zh-TW" sz="2000" b="1" i="1" dirty="0"/>
              <a:t>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Data2</a:t>
            </a:r>
            <a:r>
              <a:rPr lang="en-US" altLang="zh-TW" sz="2000" b="1" i="1" dirty="0"/>
              <a:t> </a:t>
            </a:r>
            <a:endParaRPr lang="en-US" altLang="zh-TW" sz="2000" b="1" i="1" dirty="0"/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</a:t>
            </a:r>
            <a:r>
              <a:rPr lang="en-US" altLang="zh-TW" sz="2400" dirty="0"/>
              <a:t>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Write Data to the Jig Register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</a:t>
            </a:r>
            <a:r>
              <a:rPr lang="en-US" altLang="zh-TW" sz="2400" dirty="0"/>
              <a:t>:</a:t>
            </a:r>
            <a:endParaRPr lang="en-US" altLang="zh-TW" sz="2400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Receive</a:t>
            </a:r>
            <a:r>
              <a:rPr lang="en-US" altLang="zh-TW" sz="2400" b="1" dirty="0"/>
              <a:t> </a:t>
            </a:r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Data</a:t>
            </a:r>
            <a:r>
              <a:rPr lang="en-US" altLang="zh-TW" sz="2400" b="1" dirty="0"/>
              <a:t>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None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Example</a:t>
            </a:r>
            <a:r>
              <a:rPr lang="en-US" altLang="zh-TW" sz="2400" dirty="0"/>
              <a:t>:  </a:t>
            </a:r>
            <a:endParaRPr lang="en-US" altLang="zh-TW" sz="2400" dirty="0"/>
          </a:p>
          <a:p>
            <a:r>
              <a:rPr lang="en-US" altLang="zh-TW" sz="2000" i="1" dirty="0"/>
              <a:t>                 </a:t>
            </a:r>
            <a:r>
              <a:rPr kumimoji="1" lang="en-US" altLang="zh-TW" sz="2000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fpga.write</a:t>
            </a:r>
            <a:r>
              <a:rPr kumimoji="1" lang="en-US" altLang="zh-TW" sz="2000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0xfb 0xff</a:t>
            </a:r>
            <a:endParaRPr kumimoji="1" lang="zh-TW" altLang="en-US" sz="2000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60512" y="2830545"/>
          <a:ext cx="86409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66967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Reg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Addr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Register Address(1-Byte)</a:t>
                      </a:r>
                      <a:r>
                        <a:rPr lang="en-US" altLang="zh-TW" baseline="0" dirty="0"/>
                        <a:t> -&gt; 0x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Register Value(2-Btye)</a:t>
                      </a:r>
                      <a:r>
                        <a:rPr lang="en-US" altLang="zh-TW" baseline="0" dirty="0"/>
                        <a:t>  -&gt; 0x           , 0x           , …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流程圖: 程序 7"/>
          <p:cNvSpPr/>
          <p:nvPr/>
        </p:nvSpPr>
        <p:spPr>
          <a:xfrm>
            <a:off x="5280457" y="3668023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程序 8"/>
          <p:cNvSpPr/>
          <p:nvPr/>
        </p:nvSpPr>
        <p:spPr>
          <a:xfrm>
            <a:off x="5530161" y="3674544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程序 9"/>
          <p:cNvSpPr/>
          <p:nvPr/>
        </p:nvSpPr>
        <p:spPr>
          <a:xfrm>
            <a:off x="7267624" y="3667717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程序 10"/>
          <p:cNvSpPr/>
          <p:nvPr/>
        </p:nvSpPr>
        <p:spPr>
          <a:xfrm>
            <a:off x="7002513" y="3674544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/>
          <p:cNvSpPr/>
          <p:nvPr/>
        </p:nvSpPr>
        <p:spPr>
          <a:xfrm>
            <a:off x="6177136" y="3667717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程序 12"/>
          <p:cNvSpPr/>
          <p:nvPr/>
        </p:nvSpPr>
        <p:spPr>
          <a:xfrm>
            <a:off x="6408803" y="3674544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fpga.read</a:t>
            </a:r>
            <a:endParaRPr lang="zh-TW" altLang="en-US" b="1" dirty="0"/>
          </a:p>
        </p:txBody>
      </p:sp>
      <p:sp>
        <p:nvSpPr>
          <p:cNvPr id="7" name="矩形 6"/>
          <p:cNvSpPr/>
          <p:nvPr/>
        </p:nvSpPr>
        <p:spPr>
          <a:xfrm>
            <a:off x="488502" y="1340768"/>
            <a:ext cx="900211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fpga.read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Register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ReadNum</a:t>
            </a:r>
            <a:endParaRPr lang="en-US" altLang="zh-TW" sz="2000" b="1" i="1" dirty="0"/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Read Several Data from the Jig </a:t>
            </a:r>
            <a:endParaRPr lang="en-US" altLang="zh-TW" sz="2400" dirty="0"/>
          </a:p>
          <a:p>
            <a:r>
              <a:rPr lang="en-US" altLang="zh-TW" sz="2400" b="1" dirty="0"/>
              <a:t>Parameter:   </a:t>
            </a:r>
            <a:r>
              <a:rPr lang="en-US" altLang="zh-TW" sz="2400" dirty="0"/>
              <a:t>Register Address</a:t>
            </a:r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dirty="0"/>
              <a:t>	</a:t>
            </a:r>
            <a:r>
              <a:rPr lang="en-US" altLang="zh-TW" sz="2000" i="1" dirty="0"/>
              <a:t> </a:t>
            </a:r>
            <a:r>
              <a:rPr lang="en-US" altLang="zh-TW" sz="2000" i="1" dirty="0" err="1"/>
              <a:t>fpga.read</a:t>
            </a:r>
            <a:r>
              <a:rPr lang="en-US" altLang="zh-TW" sz="2000" i="1" dirty="0"/>
              <a:t> 0xfb  1</a:t>
            </a:r>
            <a:endParaRPr lang="en-US" altLang="zh-TW" sz="2000" i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60512" y="2636912"/>
          <a:ext cx="835293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14"/>
                <a:gridCol w="63492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Parameter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Description</a:t>
                      </a:r>
                      <a:endParaRPr lang="zh-TW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 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Register Address(1-Byte)</a:t>
                      </a:r>
                      <a:r>
                        <a:rPr lang="en-US" altLang="zh-TW" sz="1800" baseline="0" dirty="0"/>
                        <a:t> </a:t>
                      </a:r>
                      <a:endParaRPr lang="zh-TW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ReadNum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Count of readings from Jig</a:t>
                      </a:r>
                      <a:endParaRPr lang="zh-TW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1792" y="269908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bridge.write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8343" y="1391184"/>
            <a:ext cx="8568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bridge.write</a:t>
            </a:r>
            <a:r>
              <a:rPr lang="en-US" altLang="zh-TW" b="1" dirty="0"/>
              <a:t> </a:t>
            </a:r>
            <a:r>
              <a:rPr lang="en-US" altLang="zh-TW" sz="2000" b="1" i="1" dirty="0" err="1"/>
              <a:t>RegAddr</a:t>
            </a:r>
            <a:r>
              <a:rPr lang="en-US" altLang="zh-TW" sz="2000" b="1" i="1" dirty="0"/>
              <a:t> Data </a:t>
            </a:r>
            <a:endParaRPr lang="en-US" altLang="zh-TW" sz="2000" b="1" i="1" dirty="0"/>
          </a:p>
          <a:p>
            <a:r>
              <a:rPr lang="en-US" altLang="zh-TW" sz="2400" b="1" dirty="0"/>
              <a:t>Description:  </a:t>
            </a:r>
            <a:r>
              <a:rPr lang="en-US" altLang="zh-TW" sz="2400" dirty="0"/>
              <a:t>Write Data to the MIPI TX Bridge Chip(SSD2828)</a:t>
            </a:r>
            <a:endParaRPr lang="en-US" altLang="zh-TW" sz="2400" dirty="0"/>
          </a:p>
          <a:p>
            <a:r>
              <a:rPr lang="en-US" altLang="zh-TW" sz="2400" b="1" dirty="0"/>
              <a:t>Parameter:</a:t>
            </a:r>
            <a:endParaRPr lang="en-US" altLang="zh-TW" sz="2400" b="1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dirty="0"/>
          </a:p>
          <a:p>
            <a:r>
              <a:rPr lang="en-US" altLang="zh-TW" sz="2000" b="1" dirty="0"/>
              <a:t>Example:  </a:t>
            </a:r>
            <a:r>
              <a:rPr lang="en-US" altLang="zh-TW" sz="1800" i="1" dirty="0" err="1"/>
              <a:t>bridge.write</a:t>
            </a:r>
            <a:r>
              <a:rPr lang="en-US" altLang="zh-TW" sz="1800" i="1" dirty="0"/>
              <a:t> 0xc9 0x1c 0x07 </a:t>
            </a:r>
            <a:endParaRPr lang="en-US" altLang="zh-TW" sz="1800" i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78532" y="2680752"/>
          <a:ext cx="835293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14"/>
                <a:gridCol w="63492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RegAddr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Register Address(1-Byte)</a:t>
                      </a:r>
                      <a:r>
                        <a:rPr lang="en-US" altLang="zh-TW" baseline="0" dirty="0"/>
                        <a:t> -&gt; 0x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Register Value(2-Btye)</a:t>
                      </a:r>
                      <a:r>
                        <a:rPr lang="en-US" altLang="zh-TW" baseline="0" dirty="0"/>
                        <a:t>  -&gt; 0x           , 0x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流程圖: 程序 7"/>
          <p:cNvSpPr/>
          <p:nvPr/>
        </p:nvSpPr>
        <p:spPr>
          <a:xfrm>
            <a:off x="5139173" y="3494792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流程圖: 程序 8"/>
          <p:cNvSpPr/>
          <p:nvPr/>
        </p:nvSpPr>
        <p:spPr>
          <a:xfrm>
            <a:off x="5395582" y="3494792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/>
          <p:cNvSpPr/>
          <p:nvPr/>
        </p:nvSpPr>
        <p:spPr>
          <a:xfrm>
            <a:off x="5989671" y="3484528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程序 12"/>
          <p:cNvSpPr/>
          <p:nvPr/>
        </p:nvSpPr>
        <p:spPr>
          <a:xfrm>
            <a:off x="6225884" y="3487517"/>
            <a:ext cx="216024" cy="21602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0" y="324861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bridge.read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43247" y="1371529"/>
            <a:ext cx="946127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bridge.read</a:t>
            </a:r>
            <a:r>
              <a:rPr lang="en-US" altLang="zh-TW" sz="2800" b="1" dirty="0"/>
              <a:t> </a:t>
            </a:r>
            <a:r>
              <a:rPr lang="en-US" altLang="zh-TW" sz="2000" b="1" i="1" dirty="0"/>
              <a:t>Register </a:t>
            </a:r>
            <a:r>
              <a:rPr lang="en-US" altLang="zh-TW" sz="2000" b="1" i="1" dirty="0" err="1"/>
              <a:t>ReadNum</a:t>
            </a:r>
            <a:endParaRPr lang="en-US" altLang="zh-TW" sz="2000" b="1" i="1" dirty="0"/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Read Data from the MIPI TX Bridge Chip(SSD2828)</a:t>
            </a:r>
            <a:endParaRPr lang="en-US" altLang="zh-TW" sz="2400" dirty="0"/>
          </a:p>
          <a:p>
            <a:r>
              <a:rPr lang="en-US" altLang="zh-TW" sz="2400" b="1" dirty="0"/>
              <a:t>Parameter</a:t>
            </a:r>
            <a:r>
              <a:rPr lang="en-US" altLang="zh-TW" dirty="0"/>
              <a:t>: </a:t>
            </a:r>
            <a:r>
              <a:rPr lang="en-US" altLang="zh-TW" sz="2400" dirty="0"/>
              <a:t>Register Address</a:t>
            </a:r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37146" y="2876957"/>
          <a:ext cx="835293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14"/>
                <a:gridCol w="63492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Register Address(1-Byte)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Read </a:t>
                      </a:r>
                      <a:r>
                        <a:rPr lang="en-US" altLang="zh-TW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Count of readings from the </a:t>
                      </a:r>
                      <a:r>
                        <a:rPr lang="en-US" altLang="zh-TW" dirty="0" err="1"/>
                        <a:t>Mipi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Tx</a:t>
                      </a:r>
                      <a:r>
                        <a:rPr lang="en-US" altLang="zh-TW" dirty="0"/>
                        <a:t> Bridge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37146" y="4221088"/>
            <a:ext cx="92734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	</a:t>
            </a:r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bridge.read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0xb0 2</a:t>
            </a:r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5339" y="248673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gpio.dir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1770" y="1095678"/>
            <a:ext cx="946127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gpio.dir</a:t>
            </a: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000" b="1" i="1" dirty="0" err="1">
                <a:solidFill>
                  <a:schemeClr val="dk1"/>
                </a:solidFill>
              </a:rPr>
              <a:t>gpiodir</a:t>
            </a:r>
            <a:endParaRPr lang="en-US" altLang="zh-TW" sz="2000" b="1" i="1" dirty="0"/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Set GPIO input / output direction</a:t>
            </a:r>
            <a:endParaRPr lang="en-US" altLang="zh-TW" sz="2400" dirty="0"/>
          </a:p>
          <a:p>
            <a:r>
              <a:rPr lang="en-US" altLang="zh-TW" sz="2000" b="1" dirty="0"/>
              <a:t>Parameter:</a:t>
            </a:r>
            <a:endParaRPr lang="en-US" altLang="zh-TW" sz="2000" b="1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400" b="1" dirty="0" err="1"/>
              <a:t>DirHB</a:t>
            </a:r>
            <a:r>
              <a:rPr lang="en-US" altLang="zh-TW" sz="2400" dirty="0"/>
              <a:t>:  Set HB GPIO Direction, Input: 0 , Output:1</a:t>
            </a:r>
            <a:endParaRPr lang="en-US" altLang="zh-TW" sz="2400" dirty="0"/>
          </a:p>
          <a:p>
            <a:r>
              <a:rPr lang="en-US" altLang="zh-TW" sz="2400" b="1" dirty="0" err="1"/>
              <a:t>DirLB</a:t>
            </a:r>
            <a:r>
              <a:rPr lang="en-US" altLang="zh-TW" sz="2400" b="1" dirty="0"/>
              <a:t> </a:t>
            </a:r>
            <a:r>
              <a:rPr lang="en-US" altLang="zh-TW" sz="2400" dirty="0"/>
              <a:t>:  Set LB GPIO Direction, Input: 0 , Output:1</a:t>
            </a:r>
            <a:endParaRPr lang="en-US" altLang="zh-TW" sz="2400" dirty="0"/>
          </a:p>
          <a:p>
            <a:r>
              <a:rPr lang="en-US" altLang="zh-TW" sz="2400" b="1" dirty="0"/>
              <a:t>Receive Data: </a:t>
            </a:r>
            <a:r>
              <a:rPr lang="en-US" altLang="zh-TW" sz="2000" dirty="0"/>
              <a:t>None</a:t>
            </a:r>
            <a:endParaRPr lang="en-US" altLang="zh-TW" sz="20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dirty="0"/>
              <a:t>	</a:t>
            </a:r>
            <a:r>
              <a:rPr lang="en-US" altLang="zh-TW" sz="2000" i="1" dirty="0" err="1"/>
              <a:t>gpio.dir</a:t>
            </a:r>
            <a:r>
              <a:rPr lang="en-US" altLang="zh-TW" sz="2000" i="1" dirty="0"/>
              <a:t> 0x11</a:t>
            </a:r>
            <a:endParaRPr lang="en-US" altLang="zh-TW" sz="2000" i="1" dirty="0"/>
          </a:p>
          <a:p>
            <a:endParaRPr lang="en-US" altLang="zh-TW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60164" y="2457211"/>
          <a:ext cx="640871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089"/>
                <a:gridCol w="801089"/>
                <a:gridCol w="801089"/>
                <a:gridCol w="801089"/>
                <a:gridCol w="801089"/>
                <a:gridCol w="801089"/>
                <a:gridCol w="801089"/>
                <a:gridCol w="801089"/>
              </a:tblGrid>
              <a:tr h="36004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GPIO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baseline="0" dirty="0" err="1"/>
                        <a:t>Input/Output</a:t>
                      </a:r>
                      <a:r>
                        <a:rPr lang="en-US" altLang="zh-TW" baseline="0" dirty="0"/>
                        <a:t> Direction Set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B[7]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B[6]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B[5]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B[4]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B[3]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B[2]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B[0]</a:t>
                      </a:r>
                      <a:endParaRPr lang="zh-TW" alt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DirHB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DirLB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5116729" y="4890738"/>
            <a:ext cx="324036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279819" y="5467972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639859" y="5071502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39859" y="5467972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999899" y="5071502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999899" y="5467972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359939" y="507075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359939" y="546722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736909" y="507075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736909" y="546722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142994" y="507075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142994" y="546722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531337" y="507075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531337" y="546722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7937422" y="507075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7937422" y="546722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262889" y="507075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4660408" y="5014719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HB</a:t>
            </a:r>
            <a:endParaRPr lang="zh-TW" altLang="en-US" sz="20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674748" y="5426732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LB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gpio.write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88503" y="1278134"/>
            <a:ext cx="7560842" cy="4508556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30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gpio.write</a:t>
            </a: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2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gpiohb</a:t>
            </a:r>
            <a:r>
              <a:rPr lang="en-US" altLang="zh-TW" sz="22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2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gpiolb</a:t>
            </a:r>
            <a:endParaRPr lang="en-US" altLang="zh-TW" sz="2200" b="1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6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lang="en-US" altLang="zh-TW" sz="2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 GPIO output</a:t>
            </a:r>
            <a:endParaRPr lang="en-US" altLang="zh-TW" sz="26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6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</a:t>
            </a:r>
            <a:endParaRPr lang="en-US" altLang="zh-TW" sz="26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6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lang="en-US" altLang="zh-TW" sz="2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6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</a:t>
            </a:r>
            <a:r>
              <a:rPr lang="en-US" altLang="zh-TW" dirty="0"/>
              <a:t>:</a:t>
            </a:r>
            <a:endParaRPr lang="en-US" altLang="zh-TW" dirty="0"/>
          </a:p>
          <a:p>
            <a:pPr marL="201295" lvl="1" indent="0">
              <a:buNone/>
            </a:pPr>
            <a:r>
              <a:rPr lang="en-US" altLang="zh-TW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gpio.write</a:t>
            </a:r>
            <a:r>
              <a:rPr lang="en-US" altLang="zh-TW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0x80 0x01</a:t>
            </a:r>
            <a:endParaRPr lang="en-US" altLang="zh-TW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/>
          </a:p>
          <a:p>
            <a:endParaRPr lang="zh-TW" altLang="en-US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01591" y="2633496"/>
          <a:ext cx="7035801" cy="154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769"/>
                <a:gridCol w="643740"/>
                <a:gridCol w="764709"/>
                <a:gridCol w="776543"/>
                <a:gridCol w="786771"/>
                <a:gridCol w="951277"/>
                <a:gridCol w="776543"/>
                <a:gridCol w="764709"/>
                <a:gridCol w="643740"/>
              </a:tblGrid>
              <a:tr h="163230">
                <a:tc gridSpan="9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GPIO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4618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B[7]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B[6]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B[5]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B[4]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B[3]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B[2]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B[0]</a:t>
                      </a:r>
                      <a:endParaRPr lang="zh-TW" altLang="en-US" dirty="0"/>
                    </a:p>
                  </a:txBody>
                  <a:tcPr/>
                </a:tc>
              </a:tr>
              <a:tr h="35114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P18</a:t>
                      </a:r>
                      <a:endParaRPr lang="zh-TW" altLang="en-US" dirty="0"/>
                    </a:p>
                  </a:txBody>
                  <a:tcPr/>
                </a:tc>
              </a:tr>
              <a:tr h="35114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T20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734342" y="5009972"/>
            <a:ext cx="5061557" cy="1273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454676" y="5031008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P17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4836515" y="5045765"/>
            <a:ext cx="592334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P18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6697176" y="5045765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P15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6072837" y="5031008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P16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7935238" y="5031008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R17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7317077" y="5045765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R19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9177738" y="5045765"/>
            <a:ext cx="600252" cy="593620"/>
          </a:xfrm>
          <a:prstGeom prst="ellipse">
            <a:avLst/>
          </a:prstGeom>
          <a:solidFill>
            <a:srgbClr val="FF3399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R15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8553399" y="5031008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R16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5472585" y="5675178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T19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4854424" y="5689935"/>
            <a:ext cx="600252" cy="593620"/>
          </a:xfrm>
          <a:prstGeom prst="ellipse">
            <a:avLst/>
          </a:prstGeom>
          <a:solidFill>
            <a:srgbClr val="FF3399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T20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6715085" y="5689935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T17</a:t>
            </a:r>
            <a:endParaRPr lang="en-US" altLang="zh-TW" sz="800" b="1" dirty="0">
              <a:solidFill>
                <a:schemeClr val="tx1"/>
              </a:solidFill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6090746" y="5675178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T18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7953147" y="5675178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V19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7334986" y="5689935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V20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9195647" y="5689935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V17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8571308" y="5675178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V18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145319" y="5127763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HB</a:t>
            </a:r>
            <a:endParaRPr lang="zh-TW" altLang="en-US" sz="20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159328" y="5786690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LB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gpio.h.set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000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gpio.h.set</a:t>
            </a:r>
            <a:r>
              <a:rPr kumimoji="1" lang="en-US" altLang="zh-TW" sz="30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 </a:t>
            </a:r>
            <a:r>
              <a:rPr kumimoji="1" lang="en-US" altLang="zh-TW" sz="2200" b="1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</a:t>
            </a:r>
            <a:endParaRPr kumimoji="1" lang="en-US" altLang="zh-TW" sz="3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6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</a:t>
            </a:r>
            <a:r>
              <a:rPr kumimoji="1" lang="en-US" altLang="zh-TW" sz="26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Set GPIO(HB) output </a:t>
            </a:r>
            <a:endParaRPr kumimoji="1" lang="en-US" altLang="zh-TW" sz="26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6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kumimoji="1" lang="en-US" altLang="zh-TW" sz="26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kumimoji="1" lang="en-US" altLang="zh-TW" sz="26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Receive Data: </a:t>
            </a:r>
            <a:r>
              <a:rPr kumimoji="1" lang="en-US" altLang="zh-TW" sz="26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None</a:t>
            </a:r>
            <a:endParaRPr kumimoji="1" lang="en-US" altLang="zh-TW" sz="26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6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Example:</a:t>
            </a:r>
            <a:endParaRPr kumimoji="1" lang="en-US" altLang="zh-TW" sz="26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marL="27432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kumimoji="1" lang="en-US" altLang="zh-TW" sz="2200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gpio.h.set</a:t>
            </a:r>
            <a:r>
              <a:rPr kumimoji="1" lang="en-US" altLang="zh-TW" sz="2200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0xA1</a:t>
            </a:r>
            <a:endParaRPr kumimoji="1" lang="en-US" altLang="zh-TW" sz="2200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en-US" altLang="zh-TW" dirty="0"/>
          </a:p>
          <a:p>
            <a:endParaRPr lang="zh-TW" altLang="en-US" b="1" dirty="0"/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600452" y="2708919"/>
          <a:ext cx="7035801" cy="1479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769"/>
                <a:gridCol w="643740"/>
                <a:gridCol w="764709"/>
                <a:gridCol w="776543"/>
                <a:gridCol w="786771"/>
                <a:gridCol w="951277"/>
                <a:gridCol w="776543"/>
                <a:gridCol w="764709"/>
                <a:gridCol w="643740"/>
              </a:tblGrid>
              <a:tr h="524599">
                <a:tc gridSpan="9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GPIO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52459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B[7]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B[6]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B[5]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B[4]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B[3]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B[2]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B[0]</a:t>
                      </a:r>
                      <a:endParaRPr lang="zh-TW" altLang="en-US" dirty="0"/>
                    </a:p>
                  </a:txBody>
                  <a:tcPr/>
                </a:tc>
              </a:tr>
              <a:tr h="4300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R15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R16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P18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矩形 28"/>
          <p:cNvSpPr/>
          <p:nvPr/>
        </p:nvSpPr>
        <p:spPr>
          <a:xfrm>
            <a:off x="4734342" y="5009972"/>
            <a:ext cx="5061557" cy="559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5454676" y="5031008"/>
            <a:ext cx="600252" cy="523958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P17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4836515" y="5045765"/>
            <a:ext cx="592334" cy="523958"/>
          </a:xfrm>
          <a:prstGeom prst="ellipse">
            <a:avLst/>
          </a:prstGeom>
          <a:solidFill>
            <a:srgbClr val="FF3399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P18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6697176" y="5045765"/>
            <a:ext cx="600252" cy="523958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P15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6072837" y="5031008"/>
            <a:ext cx="600252" cy="523958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P16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7935238" y="5031008"/>
            <a:ext cx="600252" cy="523958"/>
          </a:xfrm>
          <a:prstGeom prst="ellipse">
            <a:avLst/>
          </a:prstGeom>
          <a:solidFill>
            <a:srgbClr val="FF3399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R17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317077" y="5045765"/>
            <a:ext cx="600252" cy="523958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R19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9177738" y="5045765"/>
            <a:ext cx="600252" cy="523958"/>
          </a:xfrm>
          <a:prstGeom prst="ellipse">
            <a:avLst/>
          </a:prstGeom>
          <a:solidFill>
            <a:srgbClr val="FF3399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R15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8553399" y="5031008"/>
            <a:ext cx="600252" cy="523958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R16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145319" y="5127763"/>
            <a:ext cx="490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HB</a:t>
            </a:r>
            <a:endParaRPr lang="zh-TW" altLang="en-US" sz="20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gpio.l.set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gpio.l.set</a:t>
            </a:r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 </a:t>
            </a:r>
            <a:r>
              <a:rPr kumimoji="1" lang="en-US" altLang="zh-TW" sz="2000" b="1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</a:t>
            </a:r>
            <a:endParaRPr kumimoji="1"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</a:t>
            </a:r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Set GPIO LB Output 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</a:t>
            </a:r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:</a:t>
            </a:r>
            <a:endParaRPr kumimoji="1" lang="en-US" altLang="zh-TW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Receive Data: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None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Example:</a:t>
            </a:r>
            <a:endParaRPr kumimoji="1"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marL="201295" lvl="1" indent="0">
              <a:buNone/>
            </a:pPr>
            <a:r>
              <a:rPr kumimoji="1" lang="en-US" altLang="zh-TW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</a:t>
            </a:r>
            <a:r>
              <a:rPr kumimoji="1" lang="en-US" altLang="zh-TW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gpio.l.set</a:t>
            </a:r>
            <a:r>
              <a:rPr kumimoji="1" lang="en-US" altLang="zh-TW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0x85</a:t>
            </a:r>
            <a:endParaRPr kumimoji="1" lang="en-US" altLang="zh-TW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en-US" altLang="zh-TW" dirty="0"/>
          </a:p>
          <a:p>
            <a:endParaRPr lang="zh-TW" altLang="en-US" b="1" dirty="0"/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600452" y="2930018"/>
          <a:ext cx="7035801" cy="1258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769"/>
                <a:gridCol w="643740"/>
                <a:gridCol w="764709"/>
                <a:gridCol w="776543"/>
                <a:gridCol w="786771"/>
                <a:gridCol w="951277"/>
                <a:gridCol w="776543"/>
                <a:gridCol w="764709"/>
                <a:gridCol w="643740"/>
              </a:tblGrid>
              <a:tr h="446188">
                <a:tc gridSpan="9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GPIO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4618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B[7]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B[6]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B[5]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B[4]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B[3]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B[2]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B[0]</a:t>
                      </a:r>
                      <a:endParaRPr lang="zh-TW" altLang="en-US" dirty="0"/>
                    </a:p>
                  </a:txBody>
                  <a:tcPr/>
                </a:tc>
              </a:tr>
              <a:tr h="35114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T20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4664968" y="5085184"/>
            <a:ext cx="5061557" cy="593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5403211" y="5070427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T19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4785050" y="5085184"/>
            <a:ext cx="600252" cy="593620"/>
          </a:xfrm>
          <a:prstGeom prst="ellipse">
            <a:avLst/>
          </a:prstGeom>
          <a:solidFill>
            <a:srgbClr val="FF3399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T20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6645711" y="5085184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T17</a:t>
            </a:r>
            <a:endParaRPr lang="en-US" altLang="zh-TW" sz="800" b="1" dirty="0">
              <a:solidFill>
                <a:schemeClr val="tx1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6021372" y="5070427"/>
            <a:ext cx="600252" cy="593620"/>
          </a:xfrm>
          <a:prstGeom prst="ellipse">
            <a:avLst/>
          </a:prstGeom>
          <a:solidFill>
            <a:srgbClr val="FF3399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T18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7883773" y="5070427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V19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7265612" y="5085184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V20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9126273" y="5085184"/>
            <a:ext cx="600252" cy="593620"/>
          </a:xfrm>
          <a:prstGeom prst="ellipse">
            <a:avLst/>
          </a:prstGeom>
          <a:solidFill>
            <a:srgbClr val="FF3399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V17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8501934" y="5070427"/>
            <a:ext cx="600252" cy="593620"/>
          </a:xfrm>
          <a:prstGeom prst="ellipse">
            <a:avLst/>
          </a:prstGeom>
          <a:solidFill>
            <a:srgbClr val="FFFF00"/>
          </a:solidFill>
          <a:ln>
            <a:solidFill>
              <a:srgbClr val="00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b="1" dirty="0">
                <a:solidFill>
                  <a:schemeClr val="tx1"/>
                </a:solidFill>
              </a:rPr>
              <a:t>V18</a:t>
            </a:r>
            <a:endParaRPr lang="zh-TW" altLang="en-US" sz="800" b="1" dirty="0">
              <a:solidFill>
                <a:schemeClr val="tx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118352" y="5157192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LB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gpio.read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gpio.read</a:t>
            </a:r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Read GPIO Status 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No Parameter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Example</a:t>
            </a:r>
            <a:r>
              <a:rPr lang="en-US" altLang="zh-TW" dirty="0"/>
              <a:t>:</a:t>
            </a:r>
            <a:endParaRPr lang="en-US" altLang="zh-TW" dirty="0"/>
          </a:p>
          <a:p>
            <a:r>
              <a:rPr lang="en-US" altLang="zh-TW" dirty="0"/>
              <a:t>        </a:t>
            </a:r>
            <a:r>
              <a:rPr kumimoji="1" lang="en-US" altLang="zh-TW" sz="2400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gpio.read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en-US" altLang="zh-TW" dirty="0"/>
          </a:p>
          <a:p>
            <a:endParaRPr lang="zh-TW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176882" y="1208848"/>
            <a:ext cx="7229910" cy="49265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1379024" y="2102490"/>
            <a:ext cx="1368152" cy="2930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391200" y="2102490"/>
            <a:ext cx="1574598" cy="73866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MIPI interface </a:t>
            </a:r>
            <a:br>
              <a:rPr lang="en-US" altLang="zh-TW" sz="1400" dirty="0">
                <a:solidFill>
                  <a:srgbClr val="FF0000"/>
                </a:solidFill>
                <a:latin typeface="+mj-lt"/>
              </a:rPr>
            </a:b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Power for panel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Power for Backlight</a:t>
            </a:r>
            <a:endParaRPr lang="zh-TW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01000" y="2066894"/>
            <a:ext cx="215520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SPI/CPU/I2C/RGB interface.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69224" y="2123261"/>
            <a:ext cx="1368152" cy="3168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666276" y="5193024"/>
            <a:ext cx="1918572" cy="653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309465" y="5981477"/>
            <a:ext cx="2326984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16bit GPIO voltage = VPNL_IO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13040" y="5341525"/>
            <a:ext cx="2203399" cy="653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32876" y="6032872"/>
            <a:ext cx="1368260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Offline </a:t>
            </a:r>
            <a:r>
              <a:rPr lang="en-US" altLang="zh-TW" sz="1400" dirty="0" err="1">
                <a:solidFill>
                  <a:srgbClr val="FF0000"/>
                </a:solidFill>
                <a:latin typeface="+mj-lt"/>
              </a:rPr>
              <a:t>func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. KEY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84624" y="5341525"/>
            <a:ext cx="1528416" cy="653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584848" y="4008926"/>
            <a:ext cx="1965923" cy="116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RESET </a:t>
            </a:r>
            <a:r>
              <a:rPr lang="en-US" altLang="zh-TW" sz="1400" dirty="0" err="1">
                <a:solidFill>
                  <a:srgbClr val="FF0000"/>
                </a:solidFill>
                <a:latin typeface="+mj-lt"/>
              </a:rPr>
              <a:t>func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.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/RESET for Panel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USB_RESET for GL660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FPGA_RESET for FPGA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MIPI_RESET for SSD2828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箭號: 向下 16"/>
          <p:cNvSpPr/>
          <p:nvPr/>
        </p:nvSpPr>
        <p:spPr>
          <a:xfrm rot="10800000">
            <a:off x="6503891" y="5785405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/>
          <p:cNvSpPr/>
          <p:nvPr/>
        </p:nvSpPr>
        <p:spPr>
          <a:xfrm>
            <a:off x="4389292" y="5204536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/>
          <p:cNvSpPr/>
          <p:nvPr/>
        </p:nvSpPr>
        <p:spPr>
          <a:xfrm rot="10800000">
            <a:off x="2571560" y="5673700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550771" y="2066893"/>
            <a:ext cx="1010213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LD1117 </a:t>
            </a:r>
            <a:r>
              <a:rPr lang="en-US" altLang="zh-TW" sz="1400" dirty="0" err="1">
                <a:solidFill>
                  <a:srgbClr val="FF0000"/>
                </a:solidFill>
                <a:latin typeface="+mj-lt"/>
              </a:rPr>
              <a:t>Adj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箭號: 向下 22"/>
          <p:cNvSpPr/>
          <p:nvPr/>
        </p:nvSpPr>
        <p:spPr>
          <a:xfrm rot="10800000">
            <a:off x="6151424" y="1770904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4" name="箭號: 向下 23"/>
          <p:cNvSpPr/>
          <p:nvPr/>
        </p:nvSpPr>
        <p:spPr>
          <a:xfrm rot="4757068">
            <a:off x="2615588" y="2211308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/>
          <p:cNvSpPr/>
          <p:nvPr/>
        </p:nvSpPr>
        <p:spPr>
          <a:xfrm rot="4757068">
            <a:off x="8137682" y="2405953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gpio.clr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gpio.clr</a:t>
            </a:r>
            <a:endParaRPr kumimoji="1" lang="en-US" altLang="zh-TW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</a:t>
            </a:r>
            <a:r>
              <a:rPr lang="en-US" altLang="zh-TW" dirty="0"/>
              <a:t>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Clear GPIO Status 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</a:t>
            </a:r>
            <a:r>
              <a:rPr lang="en-US" altLang="zh-TW" dirty="0"/>
              <a:t>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No Parameter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Receive</a:t>
            </a:r>
            <a:r>
              <a:rPr lang="en-US" altLang="zh-TW" dirty="0"/>
              <a:t> </a:t>
            </a:r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Data</a:t>
            </a:r>
            <a:r>
              <a:rPr lang="en-US" altLang="zh-TW" dirty="0"/>
              <a:t>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None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Example</a:t>
            </a:r>
            <a:r>
              <a:rPr lang="en-US" altLang="zh-TW" dirty="0"/>
              <a:t>:</a:t>
            </a:r>
            <a:endParaRPr lang="en-US" altLang="zh-TW" dirty="0"/>
          </a:p>
          <a:p>
            <a:pPr marL="201295" lvl="1" indent="0">
              <a:buNone/>
            </a:pPr>
            <a:r>
              <a:rPr kumimoji="1" lang="en-US" altLang="zh-TW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	</a:t>
            </a:r>
            <a:r>
              <a:rPr kumimoji="1" lang="en-US" altLang="zh-TW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gpio.clr</a:t>
            </a:r>
            <a:endParaRPr kumimoji="1" lang="en-US" altLang="zh-TW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en-US" altLang="zh-TW" dirty="0"/>
          </a:p>
          <a:p>
            <a:endParaRPr lang="zh-TW" altLang="en-US" b="1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89" y="201478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mipi.dsi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6357" y="1196752"/>
            <a:ext cx="946127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mipi.dsi</a:t>
            </a:r>
            <a:r>
              <a:rPr lang="en-US" altLang="zh-TW" sz="2800" b="1" dirty="0"/>
              <a:t>  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/>
              <a:t>Lane </a:t>
            </a:r>
            <a:r>
              <a:rPr lang="en-US" altLang="zh-TW" sz="2000" b="1" i="1" dirty="0" err="1"/>
              <a:t>DataRate</a:t>
            </a:r>
            <a:r>
              <a:rPr lang="en-US" altLang="zh-TW" sz="2000" b="1" i="1" dirty="0"/>
              <a:t>  Mode</a:t>
            </a:r>
            <a:endParaRPr lang="en-US" altLang="zh-TW" sz="2000" b="1" i="1" dirty="0"/>
          </a:p>
          <a:p>
            <a:r>
              <a:rPr lang="en-US" altLang="zh-TW" sz="2400" b="1" dirty="0"/>
              <a:t>Description:</a:t>
            </a:r>
            <a:r>
              <a:rPr lang="en-US" altLang="zh-TW" dirty="0"/>
              <a:t> </a:t>
            </a:r>
            <a:r>
              <a:rPr lang="en-US" altLang="zh-TW" sz="2400" dirty="0"/>
              <a:t>Set MIPI DSI Configuration</a:t>
            </a:r>
            <a:endParaRPr lang="en-US" altLang="zh-TW" sz="2400" dirty="0"/>
          </a:p>
          <a:p>
            <a:r>
              <a:rPr lang="en-US" altLang="zh-TW" sz="2400" b="1" dirty="0"/>
              <a:t>Parameter:</a:t>
            </a:r>
            <a:r>
              <a:rPr lang="en-US" altLang="zh-TW" dirty="0"/>
              <a:t>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</a:t>
            </a:r>
            <a:r>
              <a:rPr lang="en-US" altLang="zh-TW" dirty="0"/>
              <a:t>: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en-US" altLang="zh-TW" sz="2000" i="1" dirty="0" err="1"/>
              <a:t>mipi.dsi</a:t>
            </a:r>
            <a:r>
              <a:rPr lang="en-US" altLang="zh-TW" sz="2000" i="1" dirty="0"/>
              <a:t> 2 1000 burst </a:t>
            </a:r>
            <a:endParaRPr lang="en-US" altLang="zh-TW" sz="2000" i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57889" y="2778785"/>
          <a:ext cx="9001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43"/>
                <a:gridCol w="76182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The</a:t>
                      </a:r>
                      <a:r>
                        <a:rPr lang="en-US" altLang="zh-TW" baseline="0" dirty="0"/>
                        <a:t> Number of Data Lane </a:t>
                      </a:r>
                      <a:r>
                        <a:rPr lang="en-US" altLang="zh-TW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(1|2|3|4)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DataRate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High</a:t>
                      </a:r>
                      <a:r>
                        <a:rPr lang="en-US" altLang="zh-TW" baseline="0" dirty="0"/>
                        <a:t> Speed data rate per lane in Mbps unit</a:t>
                      </a:r>
                      <a:r>
                        <a:rPr lang="en-US" altLang="zh-TW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(Mbps/Lane)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burst,syncevent,syncpluse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0" y="192208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mipi.video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72480" y="1124744"/>
            <a:ext cx="946127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mipi.video</a:t>
            </a:r>
            <a:r>
              <a:rPr lang="en-US" altLang="zh-TW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vline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hPixels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framerate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vbp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vfp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hbp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hfp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vsync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hsync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8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                      </a:t>
            </a:r>
            <a:endParaRPr lang="en-US" altLang="zh-TW" sz="1800" b="1" i="1" dirty="0"/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Set MIPI video mode parameter</a:t>
            </a:r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2800" dirty="0"/>
          </a:p>
          <a:p>
            <a:r>
              <a:rPr lang="en-US" altLang="zh-TW" sz="2400" b="1" dirty="0"/>
              <a:t>Example: </a:t>
            </a:r>
            <a:endParaRPr lang="en-US" altLang="zh-TW" sz="2400" b="1" dirty="0"/>
          </a:p>
          <a:p>
            <a:r>
              <a:rPr lang="en-US" altLang="zh-TW" sz="2000" i="1" dirty="0" err="1"/>
              <a:t>mipi.video</a:t>
            </a:r>
            <a:r>
              <a:rPr lang="en-US" altLang="zh-TW" sz="2000" i="1" dirty="0"/>
              <a:t> 1334 750 60 4 540 30 2 3 6 </a:t>
            </a:r>
            <a:endParaRPr lang="en-US" altLang="zh-TW" sz="2000" i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16496" y="2060848"/>
          <a:ext cx="8928992" cy="331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7488832"/>
              </a:tblGrid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Parameter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Description</a:t>
                      </a:r>
                      <a:endParaRPr lang="zh-TW" altLang="en-US" sz="1400" dirty="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vLine</a:t>
                      </a:r>
                      <a:endParaRPr lang="en-US" altLang="zh-TW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Active vertical display</a:t>
                      </a:r>
                      <a:r>
                        <a:rPr lang="en-US" altLang="zh-TW" sz="1400" b="1" baseline="0" dirty="0"/>
                        <a:t> lines per frame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hPixels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Active horizontal display pixels per</a:t>
                      </a:r>
                      <a:r>
                        <a:rPr lang="en-US" altLang="zh-TW" sz="1400" b="1" baseline="0" dirty="0"/>
                        <a:t> line</a:t>
                      </a:r>
                      <a:endParaRPr lang="en-US" altLang="zh-TW" sz="1400" b="1" baseline="0" dirty="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Framerate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Frame rate, fixed</a:t>
                      </a:r>
                      <a:r>
                        <a:rPr lang="en-US" altLang="zh-TW" sz="1400" b="1" baseline="0" dirty="0"/>
                        <a:t> </a:t>
                      </a:r>
                      <a:r>
                        <a:rPr lang="en-US" altLang="zh-TW" sz="1400" b="1" dirty="0"/>
                        <a:t>value</a:t>
                      </a:r>
                      <a:r>
                        <a:rPr lang="en-US" altLang="zh-TW" sz="1400" b="1" baseline="0" dirty="0"/>
                        <a:t> is 60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Vbp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Vertical back porch</a:t>
                      </a:r>
                      <a:r>
                        <a:rPr lang="en-US" altLang="zh-TW" sz="1400" b="1" baseline="0" dirty="0"/>
                        <a:t> lines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Vfp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Vertical front porch lines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Hbp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Horizontal back porch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Hfp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Horizontal front porch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Vsync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Vertical</a:t>
                      </a:r>
                      <a:r>
                        <a:rPr lang="en-US" altLang="zh-TW" sz="1400" b="1" baseline="0" dirty="0"/>
                        <a:t> sync </a:t>
                      </a:r>
                      <a:r>
                        <a:rPr lang="en-US" altLang="zh-TW" sz="1400" b="1" baseline="0" dirty="0" err="1"/>
                        <a:t>pluse</a:t>
                      </a:r>
                      <a:r>
                        <a:rPr lang="en-US" altLang="zh-TW" sz="1400" b="1" baseline="0" dirty="0"/>
                        <a:t> width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3312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/>
                        <a:t>hsync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/>
                        <a:t>Horizontal sync</a:t>
                      </a:r>
                      <a:r>
                        <a:rPr lang="en-US" altLang="zh-TW" sz="1400" b="1" baseline="0" dirty="0"/>
                        <a:t> </a:t>
                      </a:r>
                      <a:r>
                        <a:rPr lang="en-US" altLang="zh-TW" sz="1400" b="1" baseline="0" dirty="0" err="1"/>
                        <a:t>pluse</a:t>
                      </a:r>
                      <a:r>
                        <a:rPr lang="en-US" altLang="zh-TW" sz="1400" b="1" baseline="0" dirty="0"/>
                        <a:t> width</a:t>
                      </a:r>
                      <a:endParaRPr lang="zh-TW" altLang="en-US" sz="14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915" y="202414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mipi.write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0138" y="1124744"/>
            <a:ext cx="950553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mipi.write</a:t>
            </a: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 parm1 parm2 …</a:t>
            </a:r>
            <a:endParaRPr lang="en-US" altLang="zh-TW" sz="2000" b="1" i="1" dirty="0"/>
          </a:p>
          <a:p>
            <a:r>
              <a:rPr lang="en-US" altLang="zh-TW" sz="2400" dirty="0"/>
              <a:t>Description: Send MIPI short or long packets in low power mode</a:t>
            </a:r>
            <a:endParaRPr lang="en-US" altLang="zh-TW" sz="24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400" dirty="0"/>
              <a:t>Example: </a:t>
            </a:r>
            <a:endParaRPr lang="en-US" altLang="zh-TW" sz="2400" dirty="0"/>
          </a:p>
          <a:p>
            <a:r>
              <a:rPr lang="en-US" altLang="zh-TW" sz="2400" dirty="0"/>
              <a:t>	</a:t>
            </a:r>
            <a:r>
              <a:rPr lang="en-US" altLang="zh-TW" sz="2000" i="1" dirty="0" err="1"/>
              <a:t>mipi.write</a:t>
            </a:r>
            <a:r>
              <a:rPr lang="en-US" altLang="zh-TW" sz="2000" i="1" dirty="0"/>
              <a:t> 0x23 0x00 </a:t>
            </a:r>
            <a:r>
              <a:rPr lang="en-US" altLang="zh-TW" sz="2000" i="1" dirty="0" err="1"/>
              <a:t>0x00</a:t>
            </a:r>
            <a:endParaRPr lang="en-US" altLang="zh-TW" sz="2000" i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44393" y="2132856"/>
          <a:ext cx="9217024" cy="297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995"/>
                <a:gridCol w="7207029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1482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0x03: Generic SHORT</a:t>
                      </a:r>
                      <a:r>
                        <a:rPr lang="en-US" altLang="zh-TW" sz="1600" baseline="0" dirty="0"/>
                        <a:t> WRITE , no parameter</a:t>
                      </a:r>
                      <a:endParaRPr lang="en-US" altLang="zh-TW" sz="1600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0x13: Generic SHORT</a:t>
                      </a:r>
                      <a:r>
                        <a:rPr lang="en-US" altLang="zh-TW" sz="1600" baseline="0" dirty="0"/>
                        <a:t> WRITE , 1 parameter</a:t>
                      </a:r>
                      <a:endParaRPr lang="zh-TW" alt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0x23: Generic SHORT</a:t>
                      </a:r>
                      <a:r>
                        <a:rPr lang="en-US" altLang="zh-TW" sz="1600" baseline="0" dirty="0"/>
                        <a:t> WRITE , 2 parameter</a:t>
                      </a:r>
                      <a:endParaRPr lang="en-US" altLang="zh-TW" sz="1600" dirty="0"/>
                    </a:p>
                    <a:p>
                      <a:pPr algn="l"/>
                      <a:r>
                        <a:rPr lang="en-US" altLang="zh-TW" sz="1600" dirty="0"/>
                        <a:t>0x05:</a:t>
                      </a:r>
                      <a:r>
                        <a:rPr lang="en-US" altLang="zh-TW" sz="1600" baseline="0" dirty="0"/>
                        <a:t> DCS</a:t>
                      </a:r>
                      <a:r>
                        <a:rPr lang="en-US" altLang="zh-TW" sz="1600" dirty="0"/>
                        <a:t> SHORT</a:t>
                      </a:r>
                      <a:r>
                        <a:rPr lang="en-US" altLang="zh-TW" sz="1600" baseline="0" dirty="0"/>
                        <a:t> WRITE , no parameter</a:t>
                      </a:r>
                      <a:endParaRPr lang="en-US" altLang="zh-TW" sz="1600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0x15: </a:t>
                      </a:r>
                      <a:r>
                        <a:rPr lang="en-US" altLang="zh-TW" sz="1600" baseline="0" dirty="0"/>
                        <a:t>DCS</a:t>
                      </a:r>
                      <a:r>
                        <a:rPr lang="en-US" altLang="zh-TW" sz="1600" dirty="0"/>
                        <a:t> SHORT</a:t>
                      </a:r>
                      <a:r>
                        <a:rPr lang="en-US" altLang="zh-TW" sz="1600" baseline="0" dirty="0"/>
                        <a:t> WRITE , 1 parameter</a:t>
                      </a:r>
                      <a:endParaRPr lang="zh-TW" alt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0x39: </a:t>
                      </a:r>
                      <a:r>
                        <a:rPr lang="en-US" altLang="zh-TW" sz="1600" baseline="0" dirty="0"/>
                        <a:t>DCS</a:t>
                      </a:r>
                      <a:r>
                        <a:rPr lang="en-US" altLang="zh-TW" sz="1600" dirty="0"/>
                        <a:t> Long</a:t>
                      </a:r>
                      <a:r>
                        <a:rPr lang="en-US" altLang="zh-TW" sz="1600" baseline="0" dirty="0"/>
                        <a:t> WRITE </a:t>
                      </a:r>
                      <a:endParaRPr lang="zh-TW" altLang="en-US" sz="1600" dirty="0"/>
                    </a:p>
                  </a:txBody>
                  <a:tcPr/>
                </a:tc>
              </a:tr>
              <a:tr h="42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Parm1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Parameter</a:t>
                      </a:r>
                      <a:r>
                        <a:rPr lang="en-US" altLang="zh-TW" baseline="0" dirty="0"/>
                        <a:t> 1 for DCS Packet</a:t>
                      </a:r>
                      <a:endParaRPr lang="zh-TW" altLang="en-US" dirty="0"/>
                    </a:p>
                  </a:txBody>
                  <a:tcPr/>
                </a:tc>
              </a:tr>
              <a:tr h="62817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Parm2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en-US" altLang="zh-TW" baseline="0" dirty="0"/>
                        <a:t> 2 for DCS Packet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mipi.read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2520" y="1289976"/>
            <a:ext cx="94612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mipi.read</a:t>
            </a: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RegAddr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ReadNum</a:t>
            </a:r>
            <a:endParaRPr lang="en-US" altLang="zh-TW" sz="2000" b="1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/>
              <a:t>	</a:t>
            </a:r>
            <a:r>
              <a:rPr lang="en-US" altLang="zh-TW" sz="2000" dirty="0"/>
              <a:t>DI WC_LSB WC_MSB ECC Data0 Data1 CRC_LSB CRC_MSB</a:t>
            </a:r>
            <a:endParaRPr lang="en-US" altLang="zh-TW" sz="2000" dirty="0"/>
          </a:p>
          <a:p>
            <a:r>
              <a:rPr lang="en-US" altLang="zh-TW" sz="2000" dirty="0"/>
              <a:t>	DI data0 data1 ECC</a:t>
            </a:r>
            <a:endParaRPr lang="en-US" altLang="zh-TW" sz="2000" dirty="0"/>
          </a:p>
          <a:p>
            <a:r>
              <a:rPr lang="en-US" altLang="zh-TW" sz="2400" b="1" dirty="0"/>
              <a:t>Description</a:t>
            </a:r>
            <a:r>
              <a:rPr lang="en-US" altLang="zh-TW" sz="2400" dirty="0"/>
              <a:t>: Request BTA and read MIPI packet in low power mode</a:t>
            </a:r>
            <a:endParaRPr lang="en-US" altLang="zh-TW" sz="2400" dirty="0"/>
          </a:p>
          <a:p>
            <a:r>
              <a:rPr lang="en-US" altLang="zh-TW" sz="2400" b="1" dirty="0"/>
              <a:t>Parameter</a:t>
            </a:r>
            <a:r>
              <a:rPr lang="en-US" altLang="zh-TW" sz="2400" dirty="0"/>
              <a:t>: 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any bytes of MIPI packet data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i="1" dirty="0"/>
              <a:t>	</a:t>
            </a:r>
            <a:r>
              <a:rPr lang="en-US" altLang="zh-TW" sz="2000" i="1" dirty="0" err="1"/>
              <a:t>mipi.read</a:t>
            </a:r>
            <a:r>
              <a:rPr lang="en-US" altLang="zh-TW" sz="2000" i="1" dirty="0"/>
              <a:t> 0x0a 1</a:t>
            </a:r>
            <a:endParaRPr lang="en-US" altLang="zh-TW" sz="2000" i="1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992560" y="2132856"/>
            <a:ext cx="5040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>
            <a:off x="992560" y="2420888"/>
            <a:ext cx="5040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76534" y="3484875"/>
          <a:ext cx="835293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14"/>
                <a:gridCol w="63492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Register Address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ReadNum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Count of readings from the LCD Display</a:t>
                      </a:r>
                      <a:r>
                        <a:rPr lang="en-US" altLang="zh-TW" baseline="0" dirty="0"/>
                        <a:t> Driver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mipi.write.hs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84904" y="1340768"/>
            <a:ext cx="946127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mipi.write.hs</a:t>
            </a:r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4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 parm1 parm2 …</a:t>
            </a:r>
            <a:endParaRPr lang="en-US" altLang="zh-TW" sz="2400" b="1" i="1" dirty="0"/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Send MIPI short or long packets in high speed mode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07031" y="2175304"/>
          <a:ext cx="9217024" cy="2978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9995"/>
                <a:gridCol w="7207029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148206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0x03: Generic SHORT</a:t>
                      </a:r>
                      <a:r>
                        <a:rPr lang="en-US" altLang="zh-TW" sz="1600" baseline="0" dirty="0"/>
                        <a:t> WRITE , no parameter</a:t>
                      </a:r>
                      <a:endParaRPr lang="en-US" altLang="zh-TW" sz="1600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0x13: Generic SHORT</a:t>
                      </a:r>
                      <a:r>
                        <a:rPr lang="en-US" altLang="zh-TW" sz="1600" baseline="0" dirty="0"/>
                        <a:t> WRITE , 1 parameter</a:t>
                      </a:r>
                      <a:endParaRPr lang="zh-TW" alt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0x23: Generic SHORT</a:t>
                      </a:r>
                      <a:r>
                        <a:rPr lang="en-US" altLang="zh-TW" sz="1600" baseline="0" dirty="0"/>
                        <a:t> WRITE , 2 parameter</a:t>
                      </a:r>
                      <a:endParaRPr lang="en-US" altLang="zh-TW" sz="1600" dirty="0"/>
                    </a:p>
                    <a:p>
                      <a:pPr algn="l"/>
                      <a:r>
                        <a:rPr lang="en-US" altLang="zh-TW" sz="1600" dirty="0"/>
                        <a:t>0x05:</a:t>
                      </a:r>
                      <a:r>
                        <a:rPr lang="en-US" altLang="zh-TW" sz="1600" baseline="0" dirty="0"/>
                        <a:t> DCS</a:t>
                      </a:r>
                      <a:r>
                        <a:rPr lang="en-US" altLang="zh-TW" sz="1600" dirty="0"/>
                        <a:t> SHORT</a:t>
                      </a:r>
                      <a:r>
                        <a:rPr lang="en-US" altLang="zh-TW" sz="1600" baseline="0" dirty="0"/>
                        <a:t> WRITE , no parameter</a:t>
                      </a:r>
                      <a:endParaRPr lang="en-US" altLang="zh-TW" sz="1600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0x15: </a:t>
                      </a:r>
                      <a:r>
                        <a:rPr lang="en-US" altLang="zh-TW" sz="1600" baseline="0" dirty="0"/>
                        <a:t>DCS</a:t>
                      </a:r>
                      <a:r>
                        <a:rPr lang="en-US" altLang="zh-TW" sz="1600" dirty="0"/>
                        <a:t> SHORT</a:t>
                      </a:r>
                      <a:r>
                        <a:rPr lang="en-US" altLang="zh-TW" sz="1600" baseline="0" dirty="0"/>
                        <a:t> WRITE , 1 parameter</a:t>
                      </a:r>
                      <a:endParaRPr lang="zh-TW" alt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600" dirty="0"/>
                        <a:t>0x39: </a:t>
                      </a:r>
                      <a:r>
                        <a:rPr lang="en-US" altLang="zh-TW" sz="1600" baseline="0" dirty="0"/>
                        <a:t>DCS</a:t>
                      </a:r>
                      <a:r>
                        <a:rPr lang="en-US" altLang="zh-TW" sz="1600" dirty="0"/>
                        <a:t> Long</a:t>
                      </a:r>
                      <a:r>
                        <a:rPr lang="en-US" altLang="zh-TW" sz="1600" baseline="0" dirty="0"/>
                        <a:t> WRITE </a:t>
                      </a:r>
                      <a:endParaRPr lang="zh-TW" altLang="en-US" sz="1600" dirty="0"/>
                    </a:p>
                  </a:txBody>
                  <a:tcPr/>
                </a:tc>
              </a:tr>
              <a:tr h="429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Parm1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Parameter</a:t>
                      </a:r>
                      <a:r>
                        <a:rPr lang="en-US" altLang="zh-TW" baseline="0" dirty="0"/>
                        <a:t> 1 for DCS Packet</a:t>
                      </a:r>
                      <a:endParaRPr lang="zh-TW" altLang="en-US" dirty="0"/>
                    </a:p>
                  </a:txBody>
                  <a:tcPr/>
                </a:tc>
              </a:tr>
              <a:tr h="62817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Parm2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r>
                        <a:rPr lang="en-US" altLang="zh-TW" baseline="0" dirty="0"/>
                        <a:t> 2 for DCS Packet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mipi.read.hs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2520" y="1412776"/>
            <a:ext cx="946127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mipi.read.hs</a:t>
            </a:r>
            <a:r>
              <a:rPr lang="en-US" altLang="zh-TW" sz="20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RegAddr</a:t>
            </a:r>
            <a:r>
              <a:rPr lang="en-US" altLang="zh-TW" sz="20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ReadNum</a:t>
            </a:r>
            <a:endParaRPr lang="en-US" altLang="zh-TW" sz="20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Request BTA and Read MIPI Packet in High Speed Mode</a:t>
            </a:r>
            <a:endParaRPr lang="en-US" altLang="zh-TW" sz="2400" dirty="0"/>
          </a:p>
          <a:p>
            <a:r>
              <a:rPr lang="en-US" altLang="zh-TW" sz="2400" b="1" dirty="0"/>
              <a:t>Parameter:</a:t>
            </a:r>
            <a:endParaRPr lang="en-US" altLang="zh-TW" sz="2400" b="1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any bytes of MIPI packet data</a:t>
            </a:r>
            <a:endParaRPr lang="en-US" altLang="zh-TW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32389" y="3063503"/>
          <a:ext cx="84194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100"/>
                <a:gridCol w="63492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Register Address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ReadNum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Count of readings from the LCD Display</a:t>
                      </a:r>
                      <a:r>
                        <a:rPr lang="en-US" altLang="zh-TW" baseline="0" dirty="0"/>
                        <a:t> Driver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mipi.bta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mipi.bta</a:t>
            </a:r>
            <a:endParaRPr kumimoji="1" lang="en-US" altLang="zh-TW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Request BTA 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</a:t>
            </a:r>
            <a:r>
              <a:rPr kumimoji="1" lang="en-US" altLang="zh-TW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Data: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Appendix: only for Verification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mipi.ulp</a:t>
            </a:r>
            <a:endParaRPr lang="zh-TW" altLang="en-US" b="1" dirty="0"/>
          </a:p>
        </p:txBody>
      </p:sp>
      <p:sp>
        <p:nvSpPr>
          <p:cNvPr id="4" name="內容版面配置區 5"/>
          <p:cNvSpPr>
            <a:spLocks noGrp="1"/>
          </p:cNvSpPr>
          <p:nvPr>
            <p:ph idx="1"/>
          </p:nvPr>
        </p:nvSpPr>
        <p:spPr>
          <a:xfrm>
            <a:off x="560512" y="1340768"/>
            <a:ext cx="9865096" cy="4508556"/>
          </a:xfrm>
        </p:spPr>
        <p:txBody>
          <a:bodyPr/>
          <a:lstStyle/>
          <a:p>
            <a:r>
              <a:rPr kumimoji="1" lang="en-US" altLang="zh-TW" b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mipi.ulp</a:t>
            </a:r>
            <a:endParaRPr kumimoji="1" lang="en-US" altLang="zh-TW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 the MIPI TX Bridge to Ultra Low Power Mode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Appendix: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Only for Verification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image.fill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44488" y="1340768"/>
            <a:ext cx="946127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image.fill</a:t>
            </a:r>
            <a:r>
              <a:rPr lang="en-US" altLang="zh-TW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8bit_R 8bit_G 8bit_B </a:t>
            </a:r>
            <a:r>
              <a:rPr lang="en-US" altLang="zh-TW" sz="2000" b="1" i="1" dirty="0">
                <a:solidFill>
                  <a:srgbClr val="00B0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FileName.txt</a:t>
            </a:r>
            <a:endParaRPr lang="en-US" altLang="zh-TW" sz="2000" b="1" i="1" dirty="0">
              <a:solidFill>
                <a:srgbClr val="00B05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Can be display the color by adjust the 24bit RGB Value</a:t>
            </a:r>
            <a:endParaRPr lang="en-US" altLang="zh-TW" sz="2400" dirty="0"/>
          </a:p>
          <a:p>
            <a:r>
              <a:rPr lang="en-US" altLang="zh-TW" sz="2400" b="1" dirty="0"/>
              <a:t>Parameter:  </a:t>
            </a:r>
            <a:r>
              <a:rPr lang="en-US" altLang="zh-TW" sz="1800" dirty="0"/>
              <a:t>		</a:t>
            </a:r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16495" y="2583799"/>
          <a:ext cx="9073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9"/>
                <a:gridCol w="75608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8bit_R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Red     Color ,  0~255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8bit_G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Green Color ,  0~255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8bit_B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Blue    Color ,  0~255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FileName.txt</a:t>
                      </a:r>
                      <a:endParaRPr lang="zh-TW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C00000"/>
                          </a:solidFill>
                        </a:rPr>
                        <a:t>(Optional) </a:t>
                      </a:r>
                      <a:r>
                        <a:rPr lang="en-US" altLang="zh-TW" dirty="0"/>
                        <a:t>Store</a:t>
                      </a:r>
                      <a:r>
                        <a:rPr lang="en-US" altLang="zh-TW" baseline="0" dirty="0"/>
                        <a:t> the File Name, Default Path is under Log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108348" y="1124744"/>
            <a:ext cx="7689304" cy="51215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57056" y="1649019"/>
            <a:ext cx="432048" cy="33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511250" y="2060848"/>
            <a:ext cx="2019399" cy="95410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FPGA reset mode select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0 :  Global reset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1 :  Keep RT4832 EN state</a:t>
            </a:r>
            <a:br>
              <a:rPr lang="en-US" altLang="zh-TW" sz="1400" dirty="0">
                <a:solidFill>
                  <a:srgbClr val="FF0000"/>
                </a:solidFill>
                <a:latin typeface="+mj-lt"/>
              </a:rPr>
            </a:b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(for ESD test use)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25008" y="1649019"/>
            <a:ext cx="432048" cy="33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673080" y="2048525"/>
            <a:ext cx="2038187" cy="95410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</a:rPr>
              <a:t>VPNL_IO 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and </a:t>
            </a:r>
            <a:r>
              <a:rPr lang="en-US" altLang="zh-TW" sz="1400" b="1" dirty="0">
                <a:solidFill>
                  <a:srgbClr val="FF0000"/>
                </a:solidFill>
              </a:rPr>
              <a:t>/RESET</a:t>
            </a:r>
            <a:endParaRPr lang="en-US" altLang="zh-TW" sz="1400" b="1" dirty="0">
              <a:solidFill>
                <a:srgbClr val="FF0000"/>
              </a:solidFill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output level select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1.8V : </a:t>
            </a:r>
            <a:r>
              <a:rPr lang="en-US" altLang="zh-TW" sz="1400" dirty="0" err="1">
                <a:solidFill>
                  <a:srgbClr val="FF0000"/>
                </a:solidFill>
                <a:latin typeface="+mj-lt"/>
              </a:rPr>
              <a:t>Adj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 by left resistor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2.8V : </a:t>
            </a:r>
            <a:r>
              <a:rPr lang="en-US" altLang="zh-TW" sz="1400" dirty="0" err="1">
                <a:solidFill>
                  <a:srgbClr val="FF0000"/>
                </a:solidFill>
                <a:latin typeface="+mj-lt"/>
              </a:rPr>
              <a:t>Adj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 by right resistor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18606" y="1355776"/>
            <a:ext cx="1092644" cy="511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181928" y="1951347"/>
            <a:ext cx="1804853" cy="73866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Power input select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Left : adaptor (default)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Right : USB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箭號: 向下 11"/>
          <p:cNvSpPr/>
          <p:nvPr/>
        </p:nvSpPr>
        <p:spPr>
          <a:xfrm rot="10800000">
            <a:off x="2747513" y="1740748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/>
          <p:cNvSpPr/>
          <p:nvPr/>
        </p:nvSpPr>
        <p:spPr>
          <a:xfrm rot="12601878">
            <a:off x="4953000" y="1818929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/>
          <p:cNvSpPr/>
          <p:nvPr/>
        </p:nvSpPr>
        <p:spPr>
          <a:xfrm rot="8058674">
            <a:off x="5708878" y="1779167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image.fill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Receive Data: None</a:t>
            </a:r>
            <a:endParaRPr kumimoji="1"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Example :</a:t>
            </a:r>
            <a:endParaRPr kumimoji="1"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lang="en-US" altLang="zh-TW" dirty="0"/>
              <a:t>        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if You want to display :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lang="en-US" altLang="zh-TW" dirty="0"/>
              <a:t>	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Red Color:  </a:t>
            </a:r>
            <a:r>
              <a:rPr kumimoji="1" lang="en-US" altLang="zh-TW" sz="2000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image.fill</a:t>
            </a:r>
            <a:r>
              <a:rPr kumimoji="1" lang="en-US" altLang="zh-TW" sz="2000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255 0 0</a:t>
            </a:r>
            <a:endParaRPr kumimoji="1" lang="en-US" altLang="zh-TW" sz="2000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lang="en-US" altLang="zh-TW" dirty="0"/>
              <a:t>	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Green Color:  </a:t>
            </a:r>
            <a:r>
              <a:rPr kumimoji="1" lang="en-US" altLang="zh-TW" sz="2000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image.fill</a:t>
            </a:r>
            <a:r>
              <a:rPr kumimoji="1" lang="en-US" altLang="zh-TW" sz="2000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0 255 0</a:t>
            </a:r>
            <a:endParaRPr kumimoji="1" lang="en-US" altLang="zh-TW" sz="2000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lang="en-US" altLang="zh-TW" dirty="0"/>
              <a:t>	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Blue Color:  </a:t>
            </a:r>
            <a:r>
              <a:rPr kumimoji="1" lang="en-US" altLang="zh-TW" sz="2000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image.fill</a:t>
            </a:r>
            <a:r>
              <a:rPr kumimoji="1" lang="en-US" altLang="zh-TW" sz="2000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0 0 255</a:t>
            </a:r>
            <a:endParaRPr kumimoji="1" lang="en-US" altLang="zh-TW" sz="2000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altLang="zh-TW" dirty="0"/>
              <a:t> </a:t>
            </a:r>
            <a:r>
              <a:rPr lang="en-US" altLang="zh-TW" sz="2800" dirty="0"/>
              <a:t>	</a:t>
            </a:r>
            <a:r>
              <a:rPr kumimoji="1" lang="en-US" altLang="zh-TW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If you want to display and record it:</a:t>
            </a:r>
            <a:endParaRPr kumimoji="1" lang="en-US" altLang="zh-TW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lang="en-US" altLang="zh-TW" dirty="0"/>
              <a:t>         </a:t>
            </a:r>
            <a:r>
              <a:rPr kumimoji="1" lang="en-US" altLang="zh-TW" sz="2000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image.fill</a:t>
            </a:r>
            <a:r>
              <a:rPr kumimoji="1" lang="en-US" altLang="zh-TW" sz="2000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252 252 252 gamma.txt</a:t>
            </a:r>
            <a:endParaRPr kumimoji="1" lang="zh-TW" altLang="en-US" sz="2000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88315" y="650875"/>
            <a:ext cx="8065135" cy="401955"/>
          </a:xfrm>
        </p:spPr>
        <p:txBody>
          <a:bodyPr>
            <a:normAutofit fontScale="90000"/>
          </a:bodyPr>
          <a:p>
            <a:r>
              <a:rPr lang="en-US" altLang="zh-TW" b="1" dirty="0" err="1">
                <a:sym typeface="+mn-ea"/>
              </a:rPr>
              <a:t>image.write</a:t>
            </a:r>
            <a:br>
              <a:rPr lang="zh-TW" altLang="en-US" b="1" dirty="0"/>
            </a:b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30D33940-0591-4D99-B9EF-9903D6586F60}" type="slidenum">
              <a:rPr lang="zh-TW" altLang="en-US" smtClean="0"/>
            </a:fld>
            <a:endParaRPr lang="zh-TW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3255" y="1390015"/>
            <a:ext cx="8788400" cy="6492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image.write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 </a:t>
            </a:r>
            <a:r>
              <a:rPr lang="en-US" altLang="zh-TW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Name</a:t>
            </a:r>
            <a:endParaRPr kumimoji="1" lang="en-US" altLang="zh-TW" b="1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Description: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Display specific image name</a:t>
            </a:r>
            <a:endParaRPr kumimoji="1" lang="en-US" altLang="zh-TW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Parameter: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Image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FileName</a:t>
            </a:r>
            <a:endParaRPr lang="en-US" altLang="zh-TW" dirty="0" err="1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+mn-ea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Receive Data: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None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Example:</a:t>
            </a:r>
            <a:endParaRPr lang="en-US" altLang="zh-TW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	</a:t>
            </a:r>
            <a:r>
              <a:rPr lang="en-US" altLang="zh-TW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Image.write</a:t>
            </a:r>
            <a:r>
              <a:rPr lang="en-US" altLang="zh-TW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 GirlBoys.bmp</a:t>
            </a:r>
            <a:endParaRPr lang="en-US" altLang="zh-TW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46490" y="2997210"/>
          <a:ext cx="87852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795"/>
                <a:gridCol w="6869202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TW" dirty="0"/>
                        <a:t>Support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baseline="0" dirty="0" err="1"/>
                        <a:t>png</a:t>
                      </a:r>
                      <a:r>
                        <a:rPr lang="en-US" altLang="zh-TW" baseline="0" dirty="0"/>
                        <a:t>  and bmp format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image.show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88502" y="1337594"/>
            <a:ext cx="8575487" cy="1200329"/>
          </a:xfr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b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image.show</a:t>
            </a:r>
            <a:r>
              <a:rPr kumimoji="1" lang="en-US" altLang="zh-TW" sz="32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Name</a:t>
            </a:r>
            <a:endParaRPr kumimoji="1" lang="en-US" altLang="zh-TW" sz="2000" b="1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Display specific image name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Image </a:t>
            </a:r>
            <a:r>
              <a:rPr kumimoji="1" lang="en-US" altLang="zh-TW" sz="2400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FileName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502" y="3621597"/>
            <a:ext cx="927348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Example:</a:t>
            </a:r>
            <a:endParaRPr lang="en-US" altLang="zh-TW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	</a:t>
            </a:r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Image.show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GirlBoys.bmp</a:t>
            </a:r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32520" y="2708920"/>
          <a:ext cx="87849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774"/>
                <a:gridCol w="68692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Support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baseline="0" dirty="0" err="1"/>
                        <a:t>png</a:t>
                      </a:r>
                      <a:r>
                        <a:rPr lang="en-US" altLang="zh-TW" baseline="0" dirty="0"/>
                        <a:t>  and bmp format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649720" y="298900"/>
            <a:ext cx="8064897" cy="79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instr.define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29014" y="1241060"/>
            <a:ext cx="9361042" cy="3970318"/>
          </a:xfr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b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instr.define</a:t>
            </a:r>
            <a:r>
              <a:rPr kumimoji="1" lang="en-US" altLang="zh-TW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Instrument </a:t>
            </a:r>
            <a:r>
              <a:rPr kumimoji="1" lang="en-US" altLang="zh-TW" sz="2000" b="1" i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Alias_Name</a:t>
            </a:r>
            <a:endParaRPr kumimoji="1" lang="en-US" altLang="zh-TW" sz="2000" b="1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Define simple names to replace difficult and long names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</a:t>
            </a:r>
            <a:endParaRPr kumimoji="1" lang="en-US" altLang="zh-TW" sz="2400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32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32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altLang="zh-TW" sz="32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Example:</a:t>
            </a:r>
            <a:endParaRPr kumimoji="1" lang="en-US" altLang="zh-TW" sz="2400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201295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kumimoji="1" lang="en-US" altLang="zh-TW" sz="2000" i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instr.define</a:t>
            </a:r>
            <a:r>
              <a:rPr kumimoji="1" lang="en-US" altLang="zh-TW" sz="2000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USB0::0x2A8D::0x0101::MY57505581::INSTR Meter</a:t>
            </a:r>
            <a:endParaRPr kumimoji="1" lang="en-US" altLang="zh-TW" sz="2000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201295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zh-TW" sz="2000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201295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zh-TW" altLang="en-US" sz="2000" i="1" dirty="0">
                <a:solidFill>
                  <a:schemeClr val="tx1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 Unicode MS" panose="020B0604020202020204" pitchFamily="34" charset="-120"/>
              </a:rPr>
              <a:t>＊</a:t>
            </a:r>
            <a:r>
              <a:rPr kumimoji="1" lang="en-US" altLang="zh-TW" sz="2000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Please Refer to Appendix Instrument Connection for details</a:t>
            </a:r>
            <a:endParaRPr kumimoji="1" lang="zh-TW" altLang="en-US" sz="2000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32520" y="2348880"/>
          <a:ext cx="660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4587776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800" dirty="0">
                          <a:solidFill>
                            <a:schemeClr val="tx1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Instrument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Real Instrument Name in </a:t>
                      </a:r>
                      <a:r>
                        <a:rPr lang="en-US" altLang="zh-TW" dirty="0" err="1"/>
                        <a:t>Keysight</a:t>
                      </a:r>
                      <a:r>
                        <a:rPr lang="en-US" altLang="zh-TW" dirty="0"/>
                        <a:t> IO </a:t>
                      </a:r>
                      <a:r>
                        <a:rPr lang="en-US" altLang="zh-TW" dirty="0" err="1"/>
                        <a:t>Libary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800" dirty="0">
                          <a:solidFill>
                            <a:schemeClr val="tx1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Alias 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Alias Name named by yourself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instr.send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88502" y="1337594"/>
            <a:ext cx="8575487" cy="1920526"/>
          </a:xfrm>
          <a:noFill/>
        </p:spPr>
        <p:txBody>
          <a:bodyPr vert="horz" wrap="square" lIns="0" tIns="45720" rIns="0" bIns="45720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b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instr.send</a:t>
            </a:r>
            <a:r>
              <a:rPr kumimoji="1" lang="en-US" altLang="zh-TW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Instrument  Instruction</a:t>
            </a:r>
            <a:endParaRPr kumimoji="1" lang="en-US" altLang="zh-TW" sz="2000" b="1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Send Instruction to Instrument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</a:t>
            </a:r>
            <a:endParaRPr kumimoji="1" lang="en-US" altLang="zh-TW" sz="2400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32520" y="2564904"/>
          <a:ext cx="660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516384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Instrument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Instrument Name</a:t>
                      </a:r>
                      <a:r>
                        <a:rPr lang="en-US" altLang="zh-TW" sz="1800" baseline="0" dirty="0"/>
                        <a:t> or </a:t>
                      </a:r>
                      <a:r>
                        <a:rPr lang="en-US" altLang="zh-TW" sz="1800" dirty="0"/>
                        <a:t>Alias Name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Send Instruction</a:t>
                      </a:r>
                      <a:r>
                        <a:rPr lang="en-US" altLang="zh-TW" baseline="0" dirty="0"/>
                        <a:t> to Instrument 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16358" y="3789040"/>
            <a:ext cx="9273480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Example:</a:t>
            </a:r>
            <a:endParaRPr lang="en-US" altLang="zh-TW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	</a:t>
            </a:r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instr.define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USB0::0x2A8D::0x0101::MY57505581::INSTR Meter</a:t>
            </a:r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	</a:t>
            </a:r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instr.send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Meter </a:t>
            </a:r>
            <a:r>
              <a:rPr lang="en-US" altLang="zh-TW" sz="2000" i="1" dirty="0">
                <a:solidFill>
                  <a:srgbClr val="00B0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*CLS</a:t>
            </a:r>
            <a:endParaRPr lang="en-US" altLang="zh-TW" sz="2000" i="1" dirty="0">
              <a:solidFill>
                <a:srgbClr val="00B05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PMingLiU" panose="02020500000000000000" pitchFamily="18" charset="-120"/>
                <a:cs typeface="Arial Unicode MS" panose="020B0604020202020204" pitchFamily="34" charset="-120"/>
              </a:rPr>
              <a:t>	</a:t>
            </a:r>
            <a:r>
              <a:rPr lang="zh-TW" altLang="en-US" sz="1400" dirty="0">
                <a:solidFill>
                  <a:srgbClr val="FF0000"/>
                </a:solidFill>
                <a:latin typeface="PMingLiU" panose="02020500000000000000" pitchFamily="18" charset="-120"/>
                <a:cs typeface="Arial Unicode MS" panose="020B0604020202020204" pitchFamily="34" charset="-120"/>
              </a:rPr>
              <a:t>＊</a:t>
            </a:r>
            <a:r>
              <a:rPr lang="en-US" altLang="zh-TW" sz="1400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*CLS is Command of </a:t>
            </a:r>
            <a:r>
              <a:rPr lang="en-US" altLang="zh-TW" sz="1400" i="1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Keysight</a:t>
            </a:r>
            <a:r>
              <a:rPr lang="en-US" altLang="zh-TW" sz="1400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Meter and it will clear instrument status</a:t>
            </a:r>
            <a:endParaRPr lang="en-US" altLang="zh-TW" sz="1400" i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sz="1400" i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400" i="1" dirty="0">
                <a:solidFill>
                  <a:srgbClr val="FF0000"/>
                </a:solidFill>
                <a:latin typeface="PMingLiU" panose="02020500000000000000" pitchFamily="18" charset="-120"/>
                <a:cs typeface="Arial Unicode MS" panose="020B0604020202020204" pitchFamily="34" charset="-120"/>
              </a:rPr>
              <a:t>	</a:t>
            </a:r>
            <a:r>
              <a:rPr lang="zh-TW" altLang="en-US" sz="1400" i="1" dirty="0">
                <a:solidFill>
                  <a:srgbClr val="FF0000"/>
                </a:solidFill>
                <a:latin typeface="PMingLiU" panose="02020500000000000000" pitchFamily="18" charset="-120"/>
                <a:cs typeface="Arial Unicode MS" panose="020B0604020202020204" pitchFamily="34" charset="-120"/>
              </a:rPr>
              <a:t>＊</a:t>
            </a:r>
            <a:r>
              <a:rPr lang="en-US" altLang="zh-TW" sz="1400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Please Refer to Appendix Instrument Connection for details</a:t>
            </a:r>
            <a:endParaRPr lang="zh-TW" altLang="en-US" sz="1400" i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sz="1400" i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instr.read</a:t>
            </a:r>
            <a:endParaRPr lang="zh-TW" altLang="en-US" b="1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88502" y="1125757"/>
            <a:ext cx="8575487" cy="169175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b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instr.read</a:t>
            </a:r>
            <a:r>
              <a:rPr kumimoji="1" lang="en-US" altLang="zh-TW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Instrument  </a:t>
            </a:r>
            <a:r>
              <a:rPr kumimoji="1" lang="en-US" altLang="zh-TW" sz="2000" b="1" i="1" dirty="0">
                <a:solidFill>
                  <a:srgbClr val="00B0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Filename.txt</a:t>
            </a:r>
            <a:endParaRPr kumimoji="1" lang="en-US" altLang="zh-TW" sz="2000" b="1" i="1" dirty="0">
              <a:solidFill>
                <a:srgbClr val="00B05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Read Data from Instrument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</a:t>
            </a:r>
            <a:endParaRPr kumimoji="1" lang="en-US" altLang="zh-TW" sz="2400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sz="3200" dirty="0"/>
          </a:p>
          <a:p>
            <a:endParaRPr lang="zh-TW" altLang="en-US" sz="32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96727" y="2636912"/>
          <a:ext cx="660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516384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Instrument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Instrument Name</a:t>
                      </a:r>
                      <a:r>
                        <a:rPr lang="en-US" altLang="zh-TW" sz="1800" baseline="0" dirty="0"/>
                        <a:t> or </a:t>
                      </a:r>
                      <a:r>
                        <a:rPr lang="en-US" altLang="zh-TW" sz="1800" dirty="0"/>
                        <a:t>Alias Name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Send Instruction</a:t>
                      </a:r>
                      <a:r>
                        <a:rPr lang="en-US" altLang="zh-TW" baseline="0" dirty="0"/>
                        <a:t> to Instrument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FileName.txt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(Optional) Save</a:t>
                      </a:r>
                      <a:r>
                        <a:rPr lang="en-US" altLang="zh-TW" baseline="0" dirty="0"/>
                        <a:t> Data to Filename.txt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32520" y="4230114"/>
            <a:ext cx="92734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Example:</a:t>
            </a:r>
            <a:endParaRPr lang="en-US" altLang="zh-TW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instr.define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USB0::0x2A8D::0x0101::MY57505581::INSTR Meter</a:t>
            </a:r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instr.send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Meter *IDN?</a:t>
            </a:r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instr.read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Meter</a:t>
            </a:r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/>
              <a:t>Read[3]: </a:t>
            </a:r>
            <a:r>
              <a:rPr lang="en-US" altLang="zh-TW" sz="2000" i="1" dirty="0" err="1"/>
              <a:t>Keysight</a:t>
            </a:r>
            <a:r>
              <a:rPr lang="en-US" altLang="zh-TW" sz="2000" i="1" dirty="0"/>
              <a:t> Technologies,34465A,MY57505581,A.02.17-02.40-02.17-00.52-03-01</a:t>
            </a:r>
            <a:endParaRPr lang="en-US" altLang="zh-TW" sz="2000" i="1" dirty="0"/>
          </a:p>
          <a:p>
            <a:r>
              <a:rPr lang="zh-TW" altLang="en-US" sz="2000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＊</a:t>
            </a:r>
            <a:r>
              <a:rPr lang="en-US" altLang="zh-TW" sz="2000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Please Refer to Appendix Instrument Connection for details</a:t>
            </a:r>
            <a:endParaRPr lang="zh-TW" altLang="en-US" sz="2000" i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instr.xfer</a:t>
            </a:r>
            <a:endParaRPr lang="zh-TW" altLang="en-US" b="1" dirty="0"/>
          </a:p>
        </p:txBody>
      </p:sp>
      <p:sp>
        <p:nvSpPr>
          <p:cNvPr id="7" name="內容版面配置區 5"/>
          <p:cNvSpPr>
            <a:spLocks noGrp="1"/>
          </p:cNvSpPr>
          <p:nvPr>
            <p:ph idx="1"/>
          </p:nvPr>
        </p:nvSpPr>
        <p:spPr>
          <a:xfrm>
            <a:off x="488502" y="1235308"/>
            <a:ext cx="8575487" cy="1473612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sz="3000" b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instr.xfer</a:t>
            </a:r>
            <a:r>
              <a:rPr lang="en-US" altLang="zh-TW" sz="3200" dirty="0"/>
              <a:t> </a:t>
            </a:r>
            <a:r>
              <a:rPr kumimoji="1" lang="en-US" altLang="zh-TW" sz="2200" b="1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Instrument Instruction </a:t>
            </a:r>
            <a:r>
              <a:rPr kumimoji="1" lang="en-US" altLang="zh-TW" sz="2200" b="1" i="1" dirty="0">
                <a:solidFill>
                  <a:srgbClr val="00B0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filename.txt</a:t>
            </a:r>
            <a:endParaRPr kumimoji="1" lang="en-US" altLang="zh-TW" sz="2200" b="1" i="1" dirty="0">
              <a:solidFill>
                <a:srgbClr val="00B05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6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</a:t>
            </a:r>
            <a:r>
              <a:rPr lang="en-US" altLang="zh-TW" sz="2600" b="1" dirty="0"/>
              <a:t> </a:t>
            </a:r>
            <a:r>
              <a:rPr kumimoji="1" lang="en-US" altLang="zh-TW" sz="26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Send Instruction and Read from Instrument</a:t>
            </a:r>
            <a:endParaRPr kumimoji="1" lang="en-US" altLang="zh-TW" sz="26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6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</a:t>
            </a:r>
            <a:endParaRPr kumimoji="1" lang="en-US" altLang="zh-TW" sz="2600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sz="3200" dirty="0"/>
          </a:p>
          <a:p>
            <a:endParaRPr lang="zh-TW" altLang="en-US" sz="32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32520" y="2664996"/>
          <a:ext cx="660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516384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Instrument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Instrument Name</a:t>
                      </a:r>
                      <a:r>
                        <a:rPr lang="en-US" altLang="zh-TW" sz="1800" baseline="0" dirty="0"/>
                        <a:t> or </a:t>
                      </a:r>
                      <a:r>
                        <a:rPr lang="en-US" altLang="zh-TW" sz="1800" dirty="0"/>
                        <a:t>Alias Name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Send Instruction</a:t>
                      </a:r>
                      <a:r>
                        <a:rPr lang="en-US" altLang="zh-TW" baseline="0" dirty="0"/>
                        <a:t> to Instrument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FileName.txt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(Optional) </a:t>
                      </a:r>
                      <a:r>
                        <a:rPr lang="en-US" altLang="zh-TW" dirty="0"/>
                        <a:t>Save Data to FileName.txt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05253" y="4149080"/>
            <a:ext cx="927348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Example:</a:t>
            </a:r>
            <a:endParaRPr lang="en-US" altLang="zh-TW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8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instr.define</a:t>
            </a:r>
            <a:r>
              <a:rPr lang="en-US" altLang="zh-TW" sz="18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USB0::0x2A8D::0x0101::MY57505581::INSTR Meter</a:t>
            </a:r>
            <a:endParaRPr lang="en-US" altLang="zh-TW" sz="18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8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instr.xfer</a:t>
            </a:r>
            <a:r>
              <a:rPr lang="en-US" altLang="zh-TW" sz="18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Meter *IDN?</a:t>
            </a:r>
            <a:endParaRPr lang="en-US" altLang="zh-TW" sz="18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18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Read[2]: </a:t>
            </a:r>
            <a:r>
              <a:rPr lang="en-US" altLang="zh-TW" sz="18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Keysight</a:t>
            </a:r>
            <a:r>
              <a:rPr lang="en-US" altLang="zh-TW" sz="18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Technologies,34465A,MY57505581,A.02.17-02.40-02.17-00.52-03-01</a:t>
            </a:r>
            <a:endParaRPr lang="en-US" altLang="zh-TW" sz="18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1800" i="1" dirty="0">
                <a:solidFill>
                  <a:srgbClr val="FF0000"/>
                </a:solidFill>
                <a:latin typeface="PMingLiU" panose="02020500000000000000" pitchFamily="18" charset="-120"/>
                <a:cs typeface="Arial Unicode MS" panose="020B0604020202020204" pitchFamily="34" charset="-120"/>
              </a:rPr>
              <a:t>＊</a:t>
            </a:r>
            <a:r>
              <a:rPr lang="en-US" altLang="zh-TW" sz="1800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Please Refer to Appendix Instrument Connection for details</a:t>
            </a:r>
            <a:endParaRPr lang="zh-TW" altLang="en-US" sz="1800" i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sz="18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instr.close</a:t>
            </a:r>
            <a:endParaRPr lang="zh-TW" altLang="en-US" b="1" dirty="0"/>
          </a:p>
        </p:txBody>
      </p:sp>
      <p:sp>
        <p:nvSpPr>
          <p:cNvPr id="7" name="內容版面配置區 5"/>
          <p:cNvSpPr>
            <a:spLocks noGrp="1"/>
          </p:cNvSpPr>
          <p:nvPr>
            <p:ph idx="1"/>
          </p:nvPr>
        </p:nvSpPr>
        <p:spPr>
          <a:xfrm>
            <a:off x="488502" y="1235308"/>
            <a:ext cx="8575487" cy="14736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3000" b="1" dirty="0" err="1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instr.close</a:t>
            </a:r>
            <a:r>
              <a:rPr kumimoji="1" lang="en-US" altLang="zh-TW" sz="3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kumimoji="1" lang="en-US" altLang="zh-TW" sz="2200" b="1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Instrument  </a:t>
            </a:r>
            <a:endParaRPr kumimoji="1" lang="en-US" altLang="zh-TW" sz="3400" b="1" i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6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kumimoji="1" lang="en-US" altLang="zh-TW" sz="26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Close the Instrument and clean handler</a:t>
            </a:r>
            <a:endParaRPr kumimoji="1" lang="en-US" altLang="zh-TW" sz="26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6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</a:t>
            </a:r>
            <a:endParaRPr kumimoji="1" lang="en-US" altLang="zh-TW" sz="2600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sz="3200" dirty="0"/>
          </a:p>
          <a:p>
            <a:endParaRPr lang="zh-TW" altLang="en-US" sz="32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60512" y="2723511"/>
          <a:ext cx="6604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516384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Instrument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Instrument Name</a:t>
                      </a:r>
                      <a:r>
                        <a:rPr lang="en-US" altLang="zh-TW" sz="1800" baseline="0" dirty="0"/>
                        <a:t> or </a:t>
                      </a:r>
                      <a:r>
                        <a:rPr lang="en-US" altLang="zh-TW" sz="1800" dirty="0"/>
                        <a:t>Alias Name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466838" y="3717032"/>
            <a:ext cx="92734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Example:</a:t>
            </a:r>
            <a:endParaRPr lang="en-US" altLang="zh-TW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instr.define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USB0::0x2A8D::0x0101::MY57505581::INSTR Meter</a:t>
            </a:r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instr.xfer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Meter *IDN?</a:t>
            </a:r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instr.close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Meter</a:t>
            </a:r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zh-TW" altLang="en-US" sz="2000" i="1" dirty="0">
                <a:solidFill>
                  <a:srgbClr val="FF0000"/>
                </a:solidFill>
                <a:latin typeface="PMingLiU" panose="02020500000000000000" pitchFamily="18" charset="-120"/>
                <a:cs typeface="Arial Unicode MS" panose="020B0604020202020204" pitchFamily="34" charset="-120"/>
              </a:rPr>
              <a:t>＊</a:t>
            </a:r>
            <a:r>
              <a:rPr lang="en-US" altLang="zh-TW" sz="2000" i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Please Refer to Appendix Instrument Connection for details</a:t>
            </a:r>
            <a:endParaRPr lang="zh-TW" altLang="en-US" sz="2000" i="1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version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88502" y="1412776"/>
            <a:ext cx="7776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version</a:t>
            </a:r>
            <a:endParaRPr lang="en-US" altLang="zh-TW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   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Read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XmDisplay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Studio Version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     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A.B.C.D</a:t>
            </a:r>
            <a:endParaRPr lang="en-US" altLang="zh-TW" sz="2000" b="1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60512" y="3140968"/>
          <a:ext cx="70567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4536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Major Version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Minor Version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number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Revision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delay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88502" y="1412776"/>
            <a:ext cx="946127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delay</a:t>
            </a:r>
            <a:r>
              <a:rPr lang="en-US" altLang="zh-TW" sz="2800" b="1" dirty="0"/>
              <a:t> </a:t>
            </a:r>
            <a:r>
              <a:rPr lang="en-US" altLang="zh-TW" sz="2000" b="1" i="1" dirty="0"/>
              <a:t>milliseconds</a:t>
            </a:r>
            <a:endParaRPr lang="en-US" altLang="zh-TW" sz="2000" b="1" i="1" dirty="0"/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Wait for the amount of time, in milliseconds</a:t>
            </a:r>
            <a:endParaRPr lang="en-US" altLang="zh-TW" sz="2400" dirty="0"/>
          </a:p>
          <a:p>
            <a:r>
              <a:rPr lang="en-US" altLang="zh-TW" sz="2400" b="1" dirty="0"/>
              <a:t>Parameter</a:t>
            </a:r>
            <a:r>
              <a:rPr lang="en-US" altLang="zh-TW" sz="2400" dirty="0"/>
              <a:t>: the amount of time , in milliseconds</a:t>
            </a:r>
            <a:endParaRPr lang="en-US" altLang="zh-TW" sz="2400" dirty="0"/>
          </a:p>
          <a:p>
            <a:r>
              <a:rPr lang="en-US" altLang="zh-TW" sz="2400" b="1" dirty="0"/>
              <a:t>Receive</a:t>
            </a:r>
            <a:r>
              <a:rPr lang="en-US" altLang="zh-TW" sz="2400" dirty="0"/>
              <a:t> </a:t>
            </a:r>
            <a:r>
              <a:rPr lang="en-US" altLang="zh-TW" sz="2400" b="1" dirty="0"/>
              <a:t>Data</a:t>
            </a:r>
            <a:r>
              <a:rPr lang="en-US" altLang="zh-TW" sz="2400" dirty="0"/>
              <a:t>: None</a:t>
            </a:r>
            <a:endParaRPr lang="en-US" altLang="zh-TW" sz="2400" dirty="0"/>
          </a:p>
          <a:p>
            <a:r>
              <a:rPr lang="en-US" altLang="zh-TW" sz="2400" b="1" dirty="0"/>
              <a:t>Example</a:t>
            </a:r>
            <a:r>
              <a:rPr lang="en-US" altLang="zh-TW" sz="2400" dirty="0"/>
              <a:t>:</a:t>
            </a:r>
            <a:endParaRPr lang="en-US" altLang="zh-TW" sz="2400" dirty="0"/>
          </a:p>
          <a:p>
            <a:r>
              <a:rPr lang="en-US" altLang="zh-TW" dirty="0"/>
              <a:t>	</a:t>
            </a:r>
            <a:r>
              <a:rPr lang="en-US" altLang="zh-TW" sz="2000" i="1" dirty="0"/>
              <a:t>delay 100</a:t>
            </a:r>
            <a:endParaRPr lang="en-US" altLang="zh-TW" sz="2000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064568" y="1124744"/>
            <a:ext cx="8352928" cy="51845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68624" y="1196752"/>
            <a:ext cx="1092644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11"/>
          <p:cNvSpPr/>
          <p:nvPr/>
        </p:nvSpPr>
        <p:spPr>
          <a:xfrm rot="10800000">
            <a:off x="1640632" y="2226221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570187" y="2606007"/>
            <a:ext cx="74950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SD Card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sleep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88502" y="1340768"/>
            <a:ext cx="96490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sleep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/>
              <a:t>milliseconds</a:t>
            </a:r>
            <a:endParaRPr lang="en-US" altLang="zh-TW" sz="2000" b="1" i="1" dirty="0"/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Wait for the amount of time, in milliseconds</a:t>
            </a:r>
            <a:endParaRPr lang="en-US" altLang="zh-TW" sz="2400" dirty="0"/>
          </a:p>
          <a:p>
            <a:r>
              <a:rPr lang="en-US" altLang="zh-TW" sz="2400" b="1" dirty="0"/>
              <a:t>Parameter</a:t>
            </a:r>
            <a:r>
              <a:rPr lang="en-US" altLang="zh-TW" dirty="0"/>
              <a:t>: </a:t>
            </a:r>
            <a:r>
              <a:rPr lang="en-US" altLang="zh-TW" sz="2400" dirty="0"/>
              <a:t>The amount of time , in milliseconds</a:t>
            </a:r>
            <a:endParaRPr lang="en-US" altLang="zh-TW" sz="2400" dirty="0"/>
          </a:p>
          <a:p>
            <a:r>
              <a:rPr lang="en-US" altLang="zh-TW" sz="2400" b="1" dirty="0"/>
              <a:t>Receive Data: </a:t>
            </a:r>
            <a:r>
              <a:rPr lang="en-US" altLang="zh-TW" sz="2800" dirty="0"/>
              <a:t>None</a:t>
            </a:r>
            <a:endParaRPr lang="en-US" altLang="zh-TW" sz="28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dirty="0"/>
              <a:t>	</a:t>
            </a:r>
            <a:r>
              <a:rPr lang="en-US" altLang="zh-TW" sz="2000" i="1" dirty="0"/>
              <a:t>sleep 100</a:t>
            </a:r>
            <a:endParaRPr lang="en-US" altLang="zh-TW" sz="2000" i="1" dirty="0"/>
          </a:p>
          <a:p>
            <a:endParaRPr lang="en-US" altLang="zh-TW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8504" y="180966"/>
            <a:ext cx="8064897" cy="79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scope.show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2520" y="1508841"/>
            <a:ext cx="9633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scope.show</a:t>
            </a:r>
            <a:endParaRPr lang="en-US" altLang="zh-TW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Retrieve the Measuring Image form Oscilloscope 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520" y="3727971"/>
            <a:ext cx="2307159" cy="1717253"/>
          </a:xfrm>
          <a:prstGeom prst="rect">
            <a:avLst/>
          </a:prstGeom>
        </p:spPr>
      </p:pic>
      <p:cxnSp>
        <p:nvCxnSpPr>
          <p:cNvPr id="7" name="直線單箭頭接點 6"/>
          <p:cNvCxnSpPr>
            <a:endCxn id="8" idx="1"/>
          </p:cNvCxnSpPr>
          <p:nvPr/>
        </p:nvCxnSpPr>
        <p:spPr>
          <a:xfrm flipV="1">
            <a:off x="2134567" y="4997207"/>
            <a:ext cx="1656184" cy="1387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790751" y="4797152"/>
            <a:ext cx="5129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＊</a:t>
            </a:r>
            <a:r>
              <a:rPr lang="en-US" altLang="zh-TW" sz="2000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It will find out the all Oscilloscope Device </a:t>
            </a:r>
            <a:endParaRPr lang="zh-TW" altLang="en-US" sz="2000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8584" y="279718"/>
            <a:ext cx="8064897" cy="79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 err="1"/>
              <a:t>scope.save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8584" y="1366287"/>
            <a:ext cx="9633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scope.save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Instrument ImageName.png</a:t>
            </a:r>
            <a:endParaRPr lang="en-US" altLang="zh-TW" sz="2000" b="1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just"/>
            <a:r>
              <a:rPr lang="en-US" altLang="zh-TW" sz="2800" b="1" dirty="0"/>
              <a:t>Description</a:t>
            </a:r>
            <a:r>
              <a:rPr lang="en-US" altLang="zh-TW" sz="2800" dirty="0"/>
              <a:t>: </a:t>
            </a:r>
            <a:r>
              <a:rPr lang="en-US" altLang="zh-TW" sz="2400" dirty="0"/>
              <a:t>Retrieve the Measuring Image form Oscilloscope and</a:t>
            </a:r>
            <a:endParaRPr lang="en-US" altLang="zh-TW" sz="2400" dirty="0"/>
          </a:p>
          <a:p>
            <a:pPr algn="just"/>
            <a:r>
              <a:rPr lang="en-US" altLang="zh-TW" sz="2400" dirty="0"/>
              <a:t>                            Save the Image</a:t>
            </a:r>
            <a:endParaRPr lang="en-US" altLang="zh-TW" sz="2400" dirty="0"/>
          </a:p>
          <a:p>
            <a:r>
              <a:rPr lang="en-US" altLang="zh-TW" sz="2800" b="1" dirty="0"/>
              <a:t>Parameter</a:t>
            </a:r>
            <a:r>
              <a:rPr lang="en-US" altLang="zh-TW" sz="2800" dirty="0"/>
              <a:t>: </a:t>
            </a:r>
            <a:endParaRPr lang="en-US" altLang="zh-TW" sz="2800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56023" y="3305144"/>
          <a:ext cx="847344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593"/>
                <a:gridCol w="59328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Instrument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dirty="0"/>
                        <a:t>Instrument Name</a:t>
                      </a:r>
                      <a:r>
                        <a:rPr lang="en-US" altLang="zh-TW" sz="1800" baseline="0" dirty="0"/>
                        <a:t> or </a:t>
                      </a:r>
                      <a:r>
                        <a:rPr lang="en-US" altLang="zh-TW" sz="1800" dirty="0"/>
                        <a:t>Alias Name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ImageName.png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Save Image FileName.png</a:t>
                      </a:r>
                      <a:r>
                        <a:rPr lang="en-US" altLang="zh-TW" baseline="0" dirty="0"/>
                        <a:t> and store in scope folder.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78584" y="4516578"/>
            <a:ext cx="94483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</a:t>
            </a:r>
            <a:r>
              <a:rPr lang="en-US" altLang="zh-TW" sz="2400" dirty="0"/>
              <a:t>:</a:t>
            </a:r>
            <a:endParaRPr lang="en-US" altLang="zh-TW" sz="2400" dirty="0"/>
          </a:p>
          <a:p>
            <a:r>
              <a:rPr lang="en-US" altLang="zh-TW" sz="2000" i="1" dirty="0" err="1"/>
              <a:t>instr.define</a:t>
            </a:r>
            <a:r>
              <a:rPr lang="en-US" altLang="zh-TW" sz="2000" i="1" dirty="0"/>
              <a:t> USB0::0x0957::0x17A0::MY52160518::INSTR </a:t>
            </a:r>
            <a:r>
              <a:rPr lang="en-US" altLang="zh-TW" sz="2000" i="1" dirty="0" err="1">
                <a:solidFill>
                  <a:srgbClr val="0000FF"/>
                </a:solidFill>
              </a:rPr>
              <a:t>MsoScope</a:t>
            </a:r>
            <a:endParaRPr lang="en-US" altLang="zh-TW" sz="2000" i="1" dirty="0">
              <a:solidFill>
                <a:srgbClr val="0000FF"/>
              </a:solidFill>
            </a:endParaRPr>
          </a:p>
          <a:p>
            <a:r>
              <a:rPr lang="en-US" altLang="zh-TW" sz="2000" i="1" dirty="0" err="1"/>
              <a:t>scope.save</a:t>
            </a:r>
            <a:r>
              <a:rPr lang="en-US" altLang="zh-TW" sz="2000" i="1" dirty="0"/>
              <a:t> </a:t>
            </a:r>
            <a:r>
              <a:rPr lang="en-US" altLang="zh-TW" sz="2000" i="1" dirty="0" err="1">
                <a:solidFill>
                  <a:srgbClr val="0000FF"/>
                </a:solidFill>
              </a:rPr>
              <a:t>MsoScope</a:t>
            </a:r>
            <a:r>
              <a:rPr lang="en-US" altLang="zh-TW" sz="2000" i="1" dirty="0">
                <a:solidFill>
                  <a:srgbClr val="0000FF"/>
                </a:solidFill>
              </a:rPr>
              <a:t> </a:t>
            </a:r>
            <a:r>
              <a:rPr lang="en-US" altLang="zh-TW" sz="2000" i="1" dirty="0"/>
              <a:t>a.png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4445" y="155316"/>
            <a:ext cx="8064897" cy="79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pause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0D33940-0591-4D99-B9EF-9903D6586F60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60512" y="1324054"/>
            <a:ext cx="963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pause</a:t>
            </a: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Hint</a:t>
            </a:r>
            <a:endParaRPr lang="en-US" altLang="zh-TW" sz="2800" b="1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stop and pause the program</a:t>
            </a:r>
            <a:endParaRPr lang="en-US" altLang="zh-TW" sz="2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</a:t>
            </a:r>
            <a:endParaRPr lang="en-US" altLang="zh-TW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01188" y="2690302"/>
          <a:ext cx="79781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091"/>
                <a:gridCol w="55860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Hint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It</a:t>
                      </a:r>
                      <a:r>
                        <a:rPr lang="en-US" altLang="zh-TW" baseline="0" dirty="0"/>
                        <a:t> will show the “hint” on the </a:t>
                      </a:r>
                      <a:r>
                        <a:rPr lang="en-US" altLang="zh-TW" baseline="0" dirty="0" err="1"/>
                        <a:t>Messagebox</a:t>
                      </a:r>
                      <a:r>
                        <a:rPr lang="en-US" altLang="zh-TW" baseline="0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01188" y="3616216"/>
            <a:ext cx="944833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i="1" dirty="0"/>
              <a:t>pause </a:t>
            </a:r>
            <a:r>
              <a:rPr lang="en-US" altLang="zh-TW" sz="2000" i="1" dirty="0" err="1"/>
              <a:t>StopToMeasure</a:t>
            </a:r>
            <a:endParaRPr lang="en-US" altLang="zh-TW" sz="2000" i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1226" y="4253916"/>
            <a:ext cx="3019425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for</a:t>
            </a:r>
            <a:endParaRPr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506351" y="1296435"/>
            <a:ext cx="9633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for</a:t>
            </a: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b="1" i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Initializer Ending Step Iterator  </a:t>
            </a:r>
            <a:endParaRPr lang="en-US" altLang="zh-TW" sz="2000" b="1" i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Repeat to Execute the range of ‘for’ to ‘</a:t>
            </a:r>
            <a:r>
              <a:rPr lang="en-US" altLang="zh-TW" sz="2400" dirty="0" err="1"/>
              <a:t>endfor</a:t>
            </a:r>
            <a:r>
              <a:rPr lang="en-US" altLang="zh-TW" sz="2400" dirty="0"/>
              <a:t>’</a:t>
            </a:r>
            <a:endParaRPr lang="en-US" altLang="zh-TW" sz="2400" dirty="0"/>
          </a:p>
          <a:p>
            <a:r>
              <a:rPr lang="en-US" altLang="zh-TW" sz="2400" b="1" dirty="0"/>
              <a:t>Parameter:</a:t>
            </a:r>
            <a:endParaRPr lang="en-US" altLang="zh-TW" sz="2400" b="1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20298" y="2616104"/>
          <a:ext cx="9001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  <a:gridCol w="69127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Initializer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Start</a:t>
                      </a:r>
                      <a:r>
                        <a:rPr lang="en-US" altLang="zh-TW" baseline="0" dirty="0"/>
                        <a:t> Value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Ending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Ending</a:t>
                      </a:r>
                      <a:r>
                        <a:rPr lang="en-US" altLang="zh-TW" baseline="0" dirty="0"/>
                        <a:t> Value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Step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dirty="0"/>
                        <a:t>Step</a:t>
                      </a:r>
                      <a:r>
                        <a:rPr lang="en-US" altLang="zh-TW" baseline="0" dirty="0"/>
                        <a:t> , </a:t>
                      </a:r>
                      <a:r>
                        <a:rPr lang="zh-TW" altLang="en-US" baseline="0" dirty="0"/>
                        <a:t> </a:t>
                      </a:r>
                      <a:r>
                        <a:rPr lang="en-US" altLang="zh-TW" dirty="0"/>
                        <a:t>plus or minus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It</a:t>
                      </a:r>
                      <a:r>
                        <a:rPr lang="en-US" altLang="zh-TW" baseline="0" dirty="0"/>
                        <a:t> is like “Step++” or “Step --”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iterator </a:t>
                      </a:r>
                      <a:endParaRPr lang="zh-TW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598946" y="4614499"/>
            <a:ext cx="9448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da-DK" altLang="zh-TW" sz="2400" dirty="0"/>
              <a:t> 	</a:t>
            </a:r>
            <a:r>
              <a:rPr lang="da-DK" altLang="zh-TW" sz="2000" i="1" dirty="0"/>
              <a:t>for 0 4 1 plus  (for(i=0;i&lt;4;i++))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endfor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2151" y="1340768"/>
            <a:ext cx="9633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endfor</a:t>
            </a:r>
            <a:endParaRPr lang="en-US" altLang="zh-TW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Repeat to Execute the range of ‘for’ to ‘</a:t>
            </a:r>
            <a:r>
              <a:rPr lang="en-US" altLang="zh-TW" sz="2400" dirty="0" err="1"/>
              <a:t>endfor</a:t>
            </a:r>
            <a:r>
              <a:rPr lang="en-US" altLang="zh-TW" sz="2400" dirty="0"/>
              <a:t>’</a:t>
            </a:r>
            <a:endParaRPr lang="en-US" altLang="zh-TW" sz="2400" dirty="0"/>
          </a:p>
          <a:p>
            <a:r>
              <a:rPr lang="en-US" altLang="zh-TW" sz="2400" b="1" dirty="0"/>
              <a:t>Parameter: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531610" y="2800379"/>
            <a:ext cx="32887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1800" i="1" dirty="0"/>
              <a:t>for 0 256 1 plus</a:t>
            </a:r>
            <a:endParaRPr lang="en-US" altLang="zh-TW" sz="1800" i="1" dirty="0"/>
          </a:p>
          <a:p>
            <a:r>
              <a:rPr lang="en-US" altLang="zh-TW" sz="1800" i="1" dirty="0"/>
              <a:t>    </a:t>
            </a:r>
            <a:r>
              <a:rPr lang="en-US" altLang="zh-TW" sz="1800" i="1" dirty="0" err="1"/>
              <a:t>mipi.write.hs</a:t>
            </a:r>
            <a:r>
              <a:rPr lang="en-US" altLang="zh-TW" sz="1800" i="1" dirty="0"/>
              <a:t> 0x23 0x00 0x9b</a:t>
            </a:r>
            <a:endParaRPr lang="en-US" altLang="zh-TW" sz="1800" i="1" dirty="0"/>
          </a:p>
          <a:p>
            <a:r>
              <a:rPr lang="en-US" altLang="zh-TW" sz="1800" i="1" dirty="0"/>
              <a:t>    </a:t>
            </a:r>
            <a:r>
              <a:rPr lang="en-US" altLang="zh-TW" sz="1800" i="1" dirty="0" err="1"/>
              <a:t>mipi.write.hs</a:t>
            </a:r>
            <a:r>
              <a:rPr lang="en-US" altLang="zh-TW" sz="1800" i="1" dirty="0"/>
              <a:t> 0x23 0xd4 </a:t>
            </a:r>
            <a:r>
              <a:rPr lang="en-US" altLang="zh-TW" sz="1800" i="1" dirty="0" err="1"/>
              <a:t>reg</a:t>
            </a:r>
            <a:endParaRPr lang="en-US" altLang="zh-TW" sz="1800" i="1" dirty="0"/>
          </a:p>
          <a:p>
            <a:r>
              <a:rPr lang="en-US" altLang="zh-TW" sz="1800" i="1" dirty="0" err="1"/>
              <a:t>endfor</a:t>
            </a:r>
            <a:endParaRPr lang="en-US" altLang="zh-TW" sz="1800" i="1" dirty="0"/>
          </a:p>
        </p:txBody>
      </p:sp>
      <p:sp>
        <p:nvSpPr>
          <p:cNvPr id="9" name="向右箭號 8"/>
          <p:cNvSpPr/>
          <p:nvPr/>
        </p:nvSpPr>
        <p:spPr>
          <a:xfrm>
            <a:off x="4111034" y="3585209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121817" y="2800379"/>
            <a:ext cx="328872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err="1"/>
              <a:t>Sudo</a:t>
            </a:r>
            <a:r>
              <a:rPr lang="en-US" altLang="zh-TW" sz="2400" b="1" dirty="0"/>
              <a:t> Code:</a:t>
            </a:r>
            <a:endParaRPr lang="en-US" altLang="zh-TW" sz="2400" b="1" dirty="0"/>
          </a:p>
          <a:p>
            <a:r>
              <a:rPr lang="en-US" altLang="zh-TW" sz="1800" i="1" dirty="0"/>
              <a:t>for (</a:t>
            </a:r>
            <a:r>
              <a:rPr lang="en-US" altLang="zh-TW" sz="1800" i="1" dirty="0" err="1"/>
              <a:t>i</a:t>
            </a:r>
            <a:r>
              <a:rPr lang="en-US" altLang="zh-TW" sz="1800" i="1" dirty="0"/>
              <a:t>=0,i&lt; 256;i++)</a:t>
            </a:r>
            <a:endParaRPr lang="en-US" altLang="zh-TW" sz="1800" i="1" dirty="0"/>
          </a:p>
          <a:p>
            <a:r>
              <a:rPr lang="en-US" altLang="zh-TW" sz="1800" i="1" dirty="0"/>
              <a:t>{</a:t>
            </a:r>
            <a:endParaRPr lang="en-US" altLang="zh-TW" sz="1800" i="1" dirty="0"/>
          </a:p>
          <a:p>
            <a:r>
              <a:rPr lang="en-US" altLang="zh-TW" sz="1800" i="1" dirty="0"/>
              <a:t>    </a:t>
            </a:r>
            <a:r>
              <a:rPr lang="en-US" altLang="zh-TW" sz="1800" i="1" dirty="0" err="1"/>
              <a:t>mipi.write.hs</a:t>
            </a:r>
            <a:r>
              <a:rPr lang="en-US" altLang="zh-TW" sz="1800" i="1" dirty="0"/>
              <a:t> 0x23 0x00 0x9b</a:t>
            </a:r>
            <a:endParaRPr lang="en-US" altLang="zh-TW" sz="1800" i="1" dirty="0"/>
          </a:p>
          <a:p>
            <a:r>
              <a:rPr lang="en-US" altLang="zh-TW" sz="1800" i="1" dirty="0"/>
              <a:t>    </a:t>
            </a:r>
            <a:r>
              <a:rPr lang="en-US" altLang="zh-TW" sz="1800" i="1" dirty="0" err="1"/>
              <a:t>mipi.write.hs</a:t>
            </a:r>
            <a:r>
              <a:rPr lang="en-US" altLang="zh-TW" sz="1800" i="1" dirty="0"/>
              <a:t> 0x23 0xd4 </a:t>
            </a:r>
            <a:r>
              <a:rPr lang="en-US" altLang="zh-TW" sz="1800" i="1" dirty="0" err="1"/>
              <a:t>i</a:t>
            </a:r>
            <a:endParaRPr lang="en-US" altLang="zh-TW" sz="1800" i="1" dirty="0"/>
          </a:p>
          <a:p>
            <a:r>
              <a:rPr lang="en-US" altLang="zh-TW" sz="1800" i="1" dirty="0"/>
              <a:t>}</a:t>
            </a:r>
            <a:endParaRPr lang="en-US" altLang="zh-TW" sz="1800" i="1" dirty="0"/>
          </a:p>
        </p:txBody>
      </p:sp>
      <p:sp>
        <p:nvSpPr>
          <p:cNvPr id="12" name="矩形 11"/>
          <p:cNvSpPr/>
          <p:nvPr/>
        </p:nvSpPr>
        <p:spPr>
          <a:xfrm>
            <a:off x="618646" y="4937098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PMingLiU" panose="02020500000000000000" pitchFamily="18" charset="-120"/>
              </a:rPr>
              <a:t>＊</a:t>
            </a:r>
            <a:r>
              <a:rPr lang="en-US" altLang="zh-TW" sz="2000" b="1" i="1" dirty="0"/>
              <a:t>It can use “</a:t>
            </a:r>
            <a:r>
              <a:rPr lang="en-US" altLang="zh-TW" sz="2000" b="1" i="1" dirty="0" err="1"/>
              <a:t>reg</a:t>
            </a:r>
            <a:r>
              <a:rPr lang="en-US" altLang="zh-TW" sz="2000" b="1" i="1" dirty="0"/>
              <a:t>” to replace the value within the Rage of ‘for’ and ‘</a:t>
            </a:r>
            <a:r>
              <a:rPr lang="en-US" altLang="zh-TW" sz="2000" b="1" i="1" dirty="0" err="1"/>
              <a:t>endfor</a:t>
            </a:r>
            <a:r>
              <a:rPr lang="en-US" altLang="zh-TW" sz="2000" b="1" i="1" dirty="0"/>
              <a:t>’</a:t>
            </a:r>
            <a:endParaRPr lang="en-US" altLang="zh-TW" sz="2000" b="1" i="1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88504" y="251584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usb.cmd.write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488504" y="1277720"/>
            <a:ext cx="963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usb.cmd.write</a:t>
            </a:r>
            <a:r>
              <a:rPr lang="en-US" altLang="zh-TW" dirty="0"/>
              <a:t> </a:t>
            </a:r>
            <a:r>
              <a:rPr lang="en-US" altLang="zh-TW" sz="2000" b="1" i="1" dirty="0"/>
              <a:t>Data[]</a:t>
            </a:r>
            <a:endParaRPr lang="en-US" altLang="zh-TW" sz="2000" b="1" i="1" dirty="0"/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Send Data to control </a:t>
            </a:r>
            <a:r>
              <a:rPr lang="en-US" altLang="zh-TW" sz="2400" dirty="0" err="1"/>
              <a:t>XmPlus</a:t>
            </a:r>
            <a:r>
              <a:rPr lang="en-US" altLang="zh-TW" sz="2400" dirty="0"/>
              <a:t> Platform</a:t>
            </a:r>
            <a:endParaRPr lang="en-US" altLang="zh-TW" sz="2400" dirty="0"/>
          </a:p>
          <a:p>
            <a:r>
              <a:rPr lang="en-US" altLang="zh-TW" sz="2400" b="1" dirty="0"/>
              <a:t>Parameter:</a:t>
            </a:r>
            <a:endParaRPr lang="en-US" altLang="zh-TW" sz="2400" b="1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60512" y="2784634"/>
          <a:ext cx="889284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343"/>
                <a:gridCol w="62265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Data[]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Data[] must be even, Send Data to control Jig Platform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It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shortens the time among </a:t>
                      </a:r>
                      <a:r>
                        <a:rPr lang="en-US" altLang="zh-TW" baseline="0" dirty="0"/>
                        <a:t>commands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54967" y="3979029"/>
            <a:ext cx="94483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dirty="0"/>
              <a:t>	</a:t>
            </a:r>
            <a:r>
              <a:rPr lang="en-US" altLang="zh-TW" sz="2400" dirty="0"/>
              <a:t>       </a:t>
            </a:r>
            <a:r>
              <a:rPr lang="en-US" altLang="zh-TW" sz="2000" i="1" dirty="0" err="1"/>
              <a:t>usb.cmd.write</a:t>
            </a:r>
            <a:r>
              <a:rPr lang="en-US" altLang="zh-TW" sz="2000" i="1" dirty="0"/>
              <a:t> 0xfc 0xff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88504" y="251584"/>
            <a:ext cx="8064897" cy="798600"/>
          </a:xfrm>
        </p:spPr>
        <p:txBody>
          <a:bodyPr/>
          <a:lstStyle/>
          <a:p>
            <a:r>
              <a:rPr lang="en-US" altLang="zh-TW" b="1" dirty="0" err="1"/>
              <a:t>txt.wr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488504" y="1277720"/>
            <a:ext cx="963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txt.wr</a:t>
            </a:r>
            <a:r>
              <a:rPr lang="en-US" altLang="zh-TW" sz="2800" b="1" dirty="0"/>
              <a:t> </a:t>
            </a:r>
            <a:r>
              <a:rPr lang="en-US" altLang="zh-TW" sz="2000" b="1" i="1" dirty="0"/>
              <a:t>Parameter</a:t>
            </a:r>
            <a:r>
              <a:rPr lang="en-US" altLang="zh-TW" dirty="0"/>
              <a:t> </a:t>
            </a:r>
            <a:r>
              <a:rPr lang="en-US" altLang="zh-TW" sz="2000" b="1" i="1" dirty="0"/>
              <a:t>Filename.txt</a:t>
            </a:r>
            <a:endParaRPr lang="en-US" altLang="zh-TW" sz="2000" b="1" i="1" dirty="0"/>
          </a:p>
          <a:p>
            <a:r>
              <a:rPr lang="en-US" altLang="zh-TW" sz="2400" b="1" dirty="0"/>
              <a:t>Description: </a:t>
            </a:r>
            <a:r>
              <a:rPr lang="en-US" altLang="zh-TW" sz="2400" dirty="0"/>
              <a:t>Save Parameter to FileName.txt</a:t>
            </a:r>
            <a:endParaRPr lang="en-US" altLang="zh-TW" sz="2400" dirty="0"/>
          </a:p>
          <a:p>
            <a:r>
              <a:rPr lang="en-US" altLang="zh-TW" sz="2400" b="1" dirty="0"/>
              <a:t>Parameter:</a:t>
            </a:r>
            <a:endParaRPr lang="en-US" altLang="zh-TW" sz="2400" b="1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81099" y="2780928"/>
          <a:ext cx="8892846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343"/>
                <a:gridCol w="62265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1" i="1" dirty="0"/>
                        <a:t>Parameter</a:t>
                      </a:r>
                      <a:r>
                        <a:rPr lang="en-US" altLang="zh-TW" dirty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/n: Next Line</a:t>
                      </a:r>
                      <a:endParaRPr lang="en-US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/t:</a:t>
                      </a:r>
                      <a:r>
                        <a:rPr lang="en-US" altLang="zh-TW" baseline="0" dirty="0"/>
                        <a:t> Add ‘Tab’</a:t>
                      </a:r>
                      <a:endParaRPr lang="en-US" altLang="zh-TW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aseline="0" dirty="0"/>
                        <a:t>/s: Add ‘Space’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Filename.txt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FileName.txt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81099" y="4509120"/>
            <a:ext cx="88928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dirty="0"/>
              <a:t>	</a:t>
            </a:r>
            <a:r>
              <a:rPr lang="en-US" altLang="zh-TW" sz="2400" dirty="0"/>
              <a:t>       </a:t>
            </a:r>
            <a:r>
              <a:rPr lang="en-US" altLang="zh-TW" sz="2000" i="1" dirty="0" err="1"/>
              <a:t>txt.wr</a:t>
            </a:r>
            <a:r>
              <a:rPr lang="en-US" altLang="zh-TW" sz="2000" i="1" dirty="0"/>
              <a:t> \n a.txt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560512" y="167085"/>
            <a:ext cx="8064897" cy="798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rt4832.0.write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88502" y="1272264"/>
            <a:ext cx="8575487" cy="1823178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rt4832.0.write</a:t>
            </a:r>
            <a:r>
              <a:rPr lang="en-US" altLang="zh-TW" sz="3200" b="1" dirty="0"/>
              <a:t>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Register Data</a:t>
            </a:r>
            <a:endParaRPr kumimoji="1"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Write Data to RT4832 NO. 1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</a:t>
            </a:r>
            <a:endParaRPr kumimoji="1" lang="en-US" altLang="zh-TW" sz="2400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sz="3200" b="1" dirty="0"/>
          </a:p>
          <a:p>
            <a:endParaRPr lang="zh-TW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60511" y="3086247"/>
          <a:ext cx="85034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228"/>
                <a:gridCol w="6927249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Register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RT4832 Register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Send the Data to RT4832</a:t>
                      </a:r>
                      <a:r>
                        <a:rPr lang="en-US" altLang="zh-TW" baseline="0" dirty="0"/>
                        <a:t> Register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60512" y="4507200"/>
            <a:ext cx="94483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Receive Data: </a:t>
            </a:r>
            <a:r>
              <a:rPr lang="en-US" altLang="zh-TW" sz="2400" dirty="0"/>
              <a:t>None</a:t>
            </a:r>
            <a:endParaRPr lang="en-US" altLang="zh-TW" dirty="0"/>
          </a:p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Example:</a:t>
            </a:r>
            <a:endParaRPr lang="en-US" altLang="zh-TW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dirty="0"/>
              <a:t>	</a:t>
            </a:r>
            <a:r>
              <a:rPr lang="en-US" altLang="zh-TW" sz="2000" i="1" dirty="0"/>
              <a:t>       rt4832.0.write 0x02 0x30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rt4832.0.read</a:t>
            </a:r>
            <a:endParaRPr lang="zh-TW" altLang="en-US" b="1" dirty="0"/>
          </a:p>
        </p:txBody>
      </p:sp>
      <p:sp>
        <p:nvSpPr>
          <p:cNvPr id="7" name="內容版面配置區 5"/>
          <p:cNvSpPr>
            <a:spLocks noGrp="1"/>
          </p:cNvSpPr>
          <p:nvPr>
            <p:ph idx="1"/>
          </p:nvPr>
        </p:nvSpPr>
        <p:spPr>
          <a:xfrm>
            <a:off x="488502" y="1272264"/>
            <a:ext cx="9217026" cy="1823178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rt4832.0.read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Register </a:t>
            </a:r>
            <a:r>
              <a:rPr kumimoji="1" lang="en-US" altLang="zh-TW" sz="2000" b="1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RdNum</a:t>
            </a:r>
            <a:endParaRPr kumimoji="1"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Read Data from RT4832 NO. 1 Register</a:t>
            </a:r>
            <a:endParaRPr kumimoji="1" lang="en-US" altLang="zh-TW" sz="24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Parameter:</a:t>
            </a:r>
            <a:endParaRPr kumimoji="1" lang="en-US" altLang="zh-TW" sz="2400" b="1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sz="3200" b="1" dirty="0"/>
          </a:p>
          <a:p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41742" y="2852936"/>
          <a:ext cx="660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5379864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Register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RT4832 Register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RdNum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Number of reading</a:t>
                      </a:r>
                      <a:r>
                        <a:rPr lang="en-US" altLang="zh-TW" baseline="0" dirty="0"/>
                        <a:t> RT4832 Register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42688" y="4116765"/>
            <a:ext cx="94483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Example:</a:t>
            </a:r>
            <a:endParaRPr lang="en-US" altLang="zh-TW" sz="24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z="2000" i="1" dirty="0"/>
              <a:t>	rt4832.0.read 0x01 2</a:t>
            </a:r>
            <a:endParaRPr lang="en-US" altLang="zh-TW" sz="2000" i="1" dirty="0"/>
          </a:p>
          <a:p>
            <a:r>
              <a:rPr lang="en-US" altLang="zh-TW" sz="2000" i="1" dirty="0"/>
              <a:t>	Read[1]: 0x06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280592" y="1340768"/>
            <a:ext cx="7056784" cy="492651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317130" y="3364552"/>
            <a:ext cx="3364061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Note: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＊IO Voltage = VPNL_IO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1.General I/F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2./RESET,PWM0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3.GPIO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Suggestion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VPNL_IO</a:t>
            </a:r>
            <a:r>
              <a:rPr lang="zh-TW" altLang="en-US" sz="1400" dirty="0">
                <a:solidFill>
                  <a:srgbClr val="FF0000"/>
                </a:solidFill>
                <a:latin typeface="+mj-lt"/>
              </a:rPr>
              <a:t>  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-&gt;  LCM VDDIO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  <a:p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VDDIO      -&gt;  LCM_VPNL</a:t>
            </a:r>
            <a:endParaRPr lang="en-US" altLang="zh-TW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24608" y="4941168"/>
            <a:ext cx="129614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13"/>
          <p:cNvSpPr/>
          <p:nvPr/>
        </p:nvSpPr>
        <p:spPr>
          <a:xfrm rot="16200000">
            <a:off x="2851280" y="4856221"/>
            <a:ext cx="263315" cy="30777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795" y="1457310"/>
            <a:ext cx="1943100" cy="8953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08" y="226001"/>
            <a:ext cx="1989433" cy="273941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29200"/>
            <a:ext cx="1914525" cy="11334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9689"/>
            <a:ext cx="2686489" cy="226047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rt4832.0.vol</a:t>
            </a:r>
            <a:endParaRPr lang="zh-TW" altLang="en-US" b="1" dirty="0"/>
          </a:p>
        </p:txBody>
      </p:sp>
      <p:sp>
        <p:nvSpPr>
          <p:cNvPr id="8" name="內容版面配置區 5"/>
          <p:cNvSpPr>
            <a:spLocks noGrp="1"/>
          </p:cNvSpPr>
          <p:nvPr>
            <p:ph idx="1"/>
          </p:nvPr>
        </p:nvSpPr>
        <p:spPr>
          <a:xfrm>
            <a:off x="488502" y="1272264"/>
            <a:ext cx="9217026" cy="1580672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rt4832.0.vol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VSP</a:t>
            </a:r>
            <a:r>
              <a:rPr lang="en-US" altLang="zh-TW" sz="2000" b="1" i="1" dirty="0"/>
              <a:t>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VSN</a:t>
            </a:r>
            <a:endParaRPr kumimoji="1"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Set VSP and VSP Voltage 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kumimoji="1"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zh-TW" altLang="en-US" sz="3200" b="1" dirty="0"/>
          </a:p>
          <a:p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17007" y="2924944"/>
          <a:ext cx="864096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713"/>
                <a:gridCol w="7039247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VSP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Set the</a:t>
                      </a:r>
                      <a:r>
                        <a:rPr lang="en-US" altLang="zh-TW" baseline="0" dirty="0"/>
                        <a:t> VSP Voltage, Register Address is 0x0e in RT4832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VSN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Set the</a:t>
                      </a:r>
                      <a:r>
                        <a:rPr lang="en-US" altLang="zh-TW" baseline="0" dirty="0"/>
                        <a:t> VSN Voltage, Register Address is 0x0f in RT4832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3160" y="4437950"/>
            <a:ext cx="3008784" cy="17993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7399" y="4293096"/>
            <a:ext cx="4953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</a:t>
            </a:r>
            <a:r>
              <a:rPr lang="en-US" altLang="zh-TW" sz="2400" dirty="0"/>
              <a:t>:</a:t>
            </a:r>
            <a:endParaRPr lang="en-US" altLang="zh-TW" sz="2400" dirty="0"/>
          </a:p>
          <a:p>
            <a:r>
              <a:rPr lang="en-US" altLang="zh-TW" sz="2000" dirty="0"/>
              <a:t>	</a:t>
            </a:r>
            <a:r>
              <a:rPr lang="en-US" altLang="zh-TW" sz="2000" i="1" dirty="0"/>
              <a:t>rt4832.0.vol 5.5 -5.5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rt4832.0.bl</a:t>
            </a:r>
            <a:endParaRPr lang="zh-TW" altLang="en-US" b="1" dirty="0"/>
          </a:p>
        </p:txBody>
      </p:sp>
      <p:sp>
        <p:nvSpPr>
          <p:cNvPr id="7" name="內容版面配置區 5"/>
          <p:cNvSpPr>
            <a:spLocks noGrp="1"/>
          </p:cNvSpPr>
          <p:nvPr>
            <p:ph idx="1"/>
          </p:nvPr>
        </p:nvSpPr>
        <p:spPr>
          <a:xfrm>
            <a:off x="488502" y="1272264"/>
            <a:ext cx="9217026" cy="182317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rt4832.0.bl  </a:t>
            </a:r>
            <a:r>
              <a:rPr kumimoji="1" lang="en-US" altLang="zh-TW" sz="2000" b="1" i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PowerMode</a:t>
            </a:r>
            <a:endParaRPr kumimoji="1"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Set the Back Light Dual Mode or Singe Mode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kumimoji="1"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zh-TW" altLang="en-US" sz="3200" b="1" dirty="0"/>
          </a:p>
          <a:p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32520" y="2996952"/>
          <a:ext cx="6604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4947816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PowerMode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Dual</a:t>
                      </a:r>
                      <a:r>
                        <a:rPr lang="en-US" altLang="zh-TW" baseline="0" dirty="0"/>
                        <a:t> / Single Mode</a:t>
                      </a:r>
                      <a:endParaRPr lang="en-US" altLang="zh-TW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aseline="0" dirty="0"/>
                        <a:t>Register Address is 0x0A in RT4832 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632520" y="4221088"/>
            <a:ext cx="4953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dirty="0"/>
              <a:t>	</a:t>
            </a:r>
            <a:r>
              <a:rPr lang="en-US" altLang="zh-TW" sz="2000" b="1" i="1" dirty="0"/>
              <a:t>rt4832.0.bl dual</a:t>
            </a:r>
            <a:endParaRPr lang="en-US" altLang="zh-TW" sz="2000" b="1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240" y="4725144"/>
            <a:ext cx="5040560" cy="145720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rt4832.0.lcd</a:t>
            </a:r>
            <a:endParaRPr lang="zh-TW" altLang="en-US" b="1" dirty="0"/>
          </a:p>
        </p:txBody>
      </p:sp>
      <p:sp>
        <p:nvSpPr>
          <p:cNvPr id="8" name="內容版面配置區 5"/>
          <p:cNvSpPr>
            <a:spLocks noGrp="1"/>
          </p:cNvSpPr>
          <p:nvPr>
            <p:ph idx="1"/>
          </p:nvPr>
        </p:nvSpPr>
        <p:spPr>
          <a:xfrm>
            <a:off x="488502" y="1272263"/>
            <a:ext cx="9217026" cy="1824381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rt4832.0.lcd</a:t>
            </a:r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Enable</a:t>
            </a:r>
            <a:endParaRPr kumimoji="1" lang="en-US" altLang="zh-TW" sz="24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Enable LCD Power with RT4832 No.0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Parameter:</a:t>
            </a:r>
            <a:endParaRPr kumimoji="1"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zh-TW" altLang="en-US" sz="3200" b="1" dirty="0"/>
          </a:p>
          <a:p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32520" y="2852936"/>
          <a:ext cx="842493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847"/>
                <a:gridCol w="6312089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Enable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Enable</a:t>
                      </a:r>
                      <a:r>
                        <a:rPr lang="en-US" altLang="zh-TW" baseline="0" dirty="0"/>
                        <a:t> the LCD Power With RT4832 NO. 0</a:t>
                      </a:r>
                      <a:endParaRPr lang="en-US" altLang="zh-TW" baseline="0" dirty="0"/>
                    </a:p>
                    <a:p>
                      <a:r>
                        <a:rPr lang="en-US" altLang="zh-TW" baseline="0" dirty="0"/>
                        <a:t>0:Disable 1:Enable</a:t>
                      </a:r>
                      <a:endParaRPr lang="en-US" altLang="zh-TW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aseline="0" dirty="0"/>
                        <a:t>Register Address is 0x0C in RT4832 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32520" y="4293096"/>
            <a:ext cx="4953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dirty="0"/>
              <a:t>	rt4832.0.lcd 1</a:t>
            </a:r>
            <a:endParaRPr lang="en-US" altLang="zh-TW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2568" y="4293096"/>
            <a:ext cx="3944888" cy="174029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88502" y="299630"/>
            <a:ext cx="8064897" cy="798600"/>
          </a:xfrm>
        </p:spPr>
        <p:txBody>
          <a:bodyPr/>
          <a:lstStyle/>
          <a:p>
            <a:r>
              <a:rPr lang="en-US" altLang="zh-TW" b="1" dirty="0"/>
              <a:t>rt4832.0.led</a:t>
            </a:r>
            <a:endParaRPr lang="zh-TW" altLang="en-US" b="1" dirty="0"/>
          </a:p>
        </p:txBody>
      </p:sp>
      <p:sp>
        <p:nvSpPr>
          <p:cNvPr id="8" name="內容版面配置區 5"/>
          <p:cNvSpPr>
            <a:spLocks noGrp="1"/>
          </p:cNvSpPr>
          <p:nvPr>
            <p:ph idx="1"/>
          </p:nvPr>
        </p:nvSpPr>
        <p:spPr>
          <a:xfrm>
            <a:off x="488502" y="1272264"/>
            <a:ext cx="9217026" cy="1625138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rt4832.0.led</a:t>
            </a:r>
            <a:r>
              <a:rPr lang="en-US" altLang="zh-TW" sz="3200" b="1" dirty="0"/>
              <a:t> </a:t>
            </a:r>
            <a:r>
              <a:rPr kumimoji="1"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Enable</a:t>
            </a:r>
            <a:endParaRPr kumimoji="1" lang="en-US" altLang="zh-TW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kumimoji="1"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Enable Back Light with No.0 RT4832 </a:t>
            </a:r>
            <a:endParaRPr kumimoji="1"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r>
              <a:rPr kumimoji="1"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kumimoji="1"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endParaRPr lang="zh-TW" altLang="en-US" sz="3200" b="1" dirty="0"/>
          </a:p>
          <a:p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32520" y="2952629"/>
          <a:ext cx="6604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4947816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/>
                        <a:t>Enable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Enable</a:t>
                      </a:r>
                      <a:r>
                        <a:rPr lang="en-US" altLang="zh-TW" baseline="0" dirty="0"/>
                        <a:t> the Back Light With RT4832 NO. 0</a:t>
                      </a:r>
                      <a:endParaRPr lang="en-US" altLang="zh-TW" baseline="0" dirty="0"/>
                    </a:p>
                    <a:p>
                      <a:r>
                        <a:rPr lang="en-US" altLang="zh-TW" baseline="0" dirty="0"/>
                        <a:t>0:Disable 1:Enable</a:t>
                      </a:r>
                      <a:endParaRPr lang="en-US" altLang="zh-TW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baseline="0" dirty="0"/>
                        <a:t>Register Address is 0x0A in RT4832 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32520" y="4293096"/>
            <a:ext cx="4953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dirty="0"/>
              <a:t>	rt4832.0.led 1</a:t>
            </a:r>
            <a:endParaRPr lang="en-US" altLang="zh-TW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3553" y="4581128"/>
            <a:ext cx="5328592" cy="167029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rt4832.0.delay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88502" y="1272264"/>
            <a:ext cx="9217026" cy="1823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rt4832.0.delay</a:t>
            </a:r>
            <a:r>
              <a:rPr kumimoji="0" lang="en-US" altLang="zh-TW" sz="3200" b="1" dirty="0"/>
              <a:t> </a:t>
            </a:r>
            <a:r>
              <a:rPr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Time</a:t>
            </a:r>
            <a:endParaRPr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Delay time between VSP and VSN</a:t>
            </a:r>
            <a:endParaRPr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60512" y="2996952"/>
          <a:ext cx="66040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4947816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Time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/>
                        <a:t>Delay Tim Between VSP and VSN</a:t>
                      </a:r>
                      <a:endParaRPr lang="en-US" altLang="zh-TW" baseline="0" dirty="0"/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0=No Constraint,1=1ms, 2=2ms, 3=5ms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baseline="0" dirty="0"/>
                        <a:t>Register Address is 0x0D in RT4832 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8905" y="4581128"/>
            <a:ext cx="5608334" cy="16470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32520" y="4437112"/>
            <a:ext cx="4953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dirty="0"/>
              <a:t>	</a:t>
            </a:r>
            <a:r>
              <a:rPr lang="en-US" altLang="zh-TW" sz="2000" i="1" dirty="0"/>
              <a:t>rt4832.0.delay 3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rt4832.0.set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88502" y="1272264"/>
            <a:ext cx="9217026" cy="1823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rt4832.0.set</a:t>
            </a:r>
            <a:r>
              <a:rPr kumimoji="0" lang="en-US" altLang="zh-TW" sz="3200" b="1" dirty="0"/>
              <a:t>  </a:t>
            </a:r>
            <a:r>
              <a:rPr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VSP VSN Mode</a:t>
            </a:r>
            <a:endParaRPr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</a:t>
            </a:r>
            <a:r>
              <a:rPr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: Set VSP , VSN voltage and Back Light Mode </a:t>
            </a:r>
            <a:endParaRPr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8502" y="4581128"/>
            <a:ext cx="84249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dirty="0"/>
              <a:t>	</a:t>
            </a:r>
            <a:r>
              <a:rPr lang="en-US" altLang="zh-TW" sz="2000" i="1" dirty="0"/>
              <a:t>rt4832.0.vol 5.5 -5.5 Dual</a:t>
            </a:r>
            <a:endParaRPr lang="en-US" altLang="zh-TW" sz="2000" i="1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60511" y="2924944"/>
          <a:ext cx="82809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52"/>
                <a:gridCol w="64750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VSP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Set the</a:t>
                      </a:r>
                      <a:r>
                        <a:rPr lang="en-US" altLang="zh-TW" baseline="0" dirty="0"/>
                        <a:t> VSP Voltage, Register Address is 0x0e in RT4832 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VSN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Set the</a:t>
                      </a:r>
                      <a:r>
                        <a:rPr lang="en-US" altLang="zh-TW" baseline="0" dirty="0"/>
                        <a:t> VSN Voltage, Register Address is 0x0f in RT4832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Dual</a:t>
                      </a:r>
                      <a:r>
                        <a:rPr lang="en-US" altLang="zh-TW" baseline="0" dirty="0"/>
                        <a:t> / Single Mode</a:t>
                      </a:r>
                      <a:endParaRPr lang="en-US" altLang="zh-TW" baseline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rt4832.0.bright</a:t>
            </a:r>
            <a:endParaRPr lang="zh-TW" altLang="en-US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88502" y="1272264"/>
            <a:ext cx="8352930" cy="15605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rt4832.0.set </a:t>
            </a:r>
            <a:r>
              <a:rPr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Mode Value</a:t>
            </a:r>
            <a:endParaRPr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</a:t>
            </a:r>
            <a:r>
              <a:rPr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: Set Brightness Value to No. 0 RT4832</a:t>
            </a:r>
            <a:endParaRPr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60512" y="2999959"/>
          <a:ext cx="82809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52"/>
                <a:gridCol w="64750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0/1(10bit/11bit)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Value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Brightness Value(0~2047)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32520" y="4331244"/>
            <a:ext cx="84249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dirty="0"/>
              <a:t>	</a:t>
            </a:r>
            <a:r>
              <a:rPr lang="en-US" altLang="zh-TW" sz="2000" i="1" dirty="0"/>
              <a:t>rt4832.0.bright 1 1024</a:t>
            </a:r>
            <a:endParaRPr lang="en-US" altLang="zh-TW" sz="2000" i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0044" y="4330365"/>
            <a:ext cx="3896398" cy="1902147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>
                <a:solidFill>
                  <a:schemeClr val="dk1"/>
                </a:solidFill>
              </a:rPr>
              <a:t>rst.en</a:t>
            </a:r>
            <a:endParaRPr lang="zh-TW" altLang="en-US" dirty="0"/>
          </a:p>
        </p:txBody>
      </p:sp>
      <p:sp>
        <p:nvSpPr>
          <p:cNvPr id="8" name="內容版面配置區 5"/>
          <p:cNvSpPr txBox="1"/>
          <p:nvPr/>
        </p:nvSpPr>
        <p:spPr>
          <a:xfrm>
            <a:off x="488502" y="1272264"/>
            <a:ext cx="9217026" cy="12206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rst.en</a:t>
            </a:r>
            <a:r>
              <a: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mode</a:t>
            </a:r>
            <a:endParaRPr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reset control path</a:t>
            </a:r>
            <a:endParaRPr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84769" y="2636912"/>
          <a:ext cx="871296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078"/>
                <a:gridCol w="66228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Parameter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800" b="1" dirty="0"/>
                        <a:t>mode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0: external RC bottom,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1:FPGA internal s/w control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83511" y="3861048"/>
            <a:ext cx="8424938" cy="106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SzPct val="100000"/>
            </a:pPr>
            <a:r>
              <a:rPr lang="en-US" altLang="zh-TW" sz="2400" b="1" dirty="0"/>
              <a:t>Receive Data: None</a:t>
            </a:r>
            <a:endParaRPr lang="en-US" altLang="zh-TW" sz="2400" b="1" dirty="0"/>
          </a:p>
          <a:p>
            <a:pPr>
              <a:lnSpc>
                <a:spcPct val="90000"/>
              </a:lnSpc>
              <a:buClr>
                <a:schemeClr val="accent1"/>
              </a:buClr>
              <a:buSzPct val="100000"/>
            </a:pPr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i="1" dirty="0"/>
              <a:t>	</a:t>
            </a:r>
            <a:r>
              <a:rPr lang="en-US" altLang="zh-TW" sz="2000" b="1" i="1" dirty="0" err="1"/>
              <a:t>rst.en</a:t>
            </a:r>
            <a:r>
              <a:rPr lang="en-US" altLang="zh-TW" sz="2000" b="1" i="1" dirty="0"/>
              <a:t> 1</a:t>
            </a:r>
            <a:endParaRPr lang="en-US" altLang="zh-TW" sz="2000" b="1" i="1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rst.pol</a:t>
            </a:r>
            <a:endParaRPr lang="zh-TW" altLang="en-US" b="1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88502" y="1272264"/>
            <a:ext cx="9217026" cy="1823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rst.pol</a:t>
            </a:r>
            <a:r>
              <a: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sz="20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mode</a:t>
            </a:r>
            <a:endParaRPr lang="en-US" altLang="zh-TW" sz="20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r>
              <a:rPr lang="en-US" altLang="zh-TW" sz="24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Trigger Polarity</a:t>
            </a:r>
            <a:endParaRPr lang="en-US" altLang="zh-TW" sz="24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lang="en-US" altLang="zh-TW" sz="24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512" y="2510228"/>
            <a:ext cx="8077900" cy="16094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88502" y="4437112"/>
            <a:ext cx="8424938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pPr marL="91440" indent="-91440">
              <a:lnSpc>
                <a:spcPct val="90000"/>
              </a:lnSpc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2000" i="1" dirty="0"/>
              <a:t>	</a:t>
            </a:r>
            <a:r>
              <a:rPr lang="en-US" altLang="zh-TW" sz="2000" i="1" dirty="0" err="1"/>
              <a:t>rst.en</a:t>
            </a:r>
            <a:r>
              <a:rPr lang="en-US" altLang="zh-TW" sz="2000" i="1" dirty="0"/>
              <a:t> 1</a:t>
            </a:r>
            <a:endParaRPr lang="en-US" altLang="zh-TW" sz="2000" i="1" dirty="0"/>
          </a:p>
          <a:p>
            <a:r>
              <a:rPr lang="en-US" altLang="zh-TW" sz="2000" i="1" dirty="0"/>
              <a:t>	</a:t>
            </a:r>
            <a:r>
              <a:rPr lang="en-US" altLang="zh-TW" sz="2000" i="1" dirty="0" err="1"/>
              <a:t>rst.pol</a:t>
            </a:r>
            <a:r>
              <a:rPr lang="en-US" altLang="zh-TW" sz="2000" i="1" dirty="0"/>
              <a:t> 0</a:t>
            </a:r>
            <a:endParaRPr lang="en-US" altLang="zh-TW" sz="2000" i="1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err="1">
                <a:solidFill>
                  <a:schemeClr val="dk1"/>
                </a:solidFill>
              </a:rPr>
              <a:t>rst.trigger</a:t>
            </a:r>
            <a:endParaRPr lang="zh-TW" altLang="en-US" dirty="0"/>
          </a:p>
        </p:txBody>
      </p:sp>
      <p:sp>
        <p:nvSpPr>
          <p:cNvPr id="7" name="內容版面配置區 5"/>
          <p:cNvSpPr txBox="1"/>
          <p:nvPr/>
        </p:nvSpPr>
        <p:spPr>
          <a:xfrm>
            <a:off x="488502" y="1124744"/>
            <a:ext cx="9289034" cy="2094114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TW" sz="3000" b="1" dirty="0" err="1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rst.trigger</a:t>
            </a:r>
            <a:r>
              <a:rPr kumimoji="0" lang="en-US" altLang="zh-TW" sz="3000" b="1" dirty="0"/>
              <a:t> </a:t>
            </a:r>
            <a:r>
              <a:rPr lang="en-US" altLang="zh-TW" sz="2200" b="1" i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D1Time  D2Time</a:t>
            </a:r>
            <a:endParaRPr lang="en-US" altLang="zh-TW" sz="2200" b="1" i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6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Description: </a:t>
            </a:r>
            <a:endParaRPr lang="en-US" altLang="zh-TW" sz="26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6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1. It is controlled by D1 and D2 Time</a:t>
            </a:r>
            <a:endParaRPr lang="en-US" altLang="zh-TW" sz="26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600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2. It will reset automatically.</a:t>
            </a:r>
            <a:endParaRPr lang="zh-TW" altLang="en-US" sz="2600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ea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600" b="1" dirty="0">
                <a:solidFill>
                  <a:schemeClr val="tx1"/>
                </a:solidFill>
                <a:latin typeface="Arial Rounded MT Bold" panose="020F0704030504030204" pitchFamily="34" charset="0"/>
                <a:ea typeface="PMingLiU" panose="02020500000000000000" pitchFamily="18" charset="-120"/>
              </a:rPr>
              <a:t>Parameter:</a:t>
            </a:r>
            <a:endParaRPr lang="en-US" altLang="zh-TW" sz="2600" b="1" dirty="0">
              <a:solidFill>
                <a:schemeClr val="tx1"/>
              </a:solidFill>
              <a:latin typeface="Arial Rounded MT Bold" panose="020F0704030504030204" pitchFamily="34" charset="0"/>
              <a:ea typeface="PMingLiU" panose="02020500000000000000" pitchFamily="18" charset="-120"/>
            </a:endParaRPr>
          </a:p>
          <a:p>
            <a:pPr fontAlgn="auto"/>
            <a:endParaRPr kumimoji="0" lang="zh-TW" altLang="en-US" sz="3200" b="1" dirty="0"/>
          </a:p>
          <a:p>
            <a:pPr fontAlgn="auto"/>
            <a:endParaRPr kumimoji="0" lang="zh-TW" altLang="en-US" dirty="0"/>
          </a:p>
        </p:txBody>
      </p:sp>
      <p:sp>
        <p:nvSpPr>
          <p:cNvPr id="9" name="TextBox 2"/>
          <p:cNvSpPr txBox="1"/>
          <p:nvPr/>
        </p:nvSpPr>
        <p:spPr>
          <a:xfrm>
            <a:off x="560512" y="3068960"/>
            <a:ext cx="8064896" cy="138267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pol :"0"   __      ____________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SRST  ____|  |____|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delay      d1  d2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pol :"1"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      ____    ____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SRST      |__|    |_____________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// delay      d1  d2</a:t>
            </a:r>
            <a:endParaRPr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0512" y="4149080"/>
            <a:ext cx="80648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2400" dirty="0"/>
          </a:p>
          <a:p>
            <a:r>
              <a:rPr lang="en-US" altLang="zh-TW" sz="2400" b="1" dirty="0"/>
              <a:t>Receive Data: </a:t>
            </a:r>
            <a:r>
              <a:rPr lang="en-US" altLang="zh-TW" sz="2400" dirty="0"/>
              <a:t>None</a:t>
            </a:r>
            <a:endParaRPr lang="en-US" altLang="zh-TW" sz="2400" dirty="0"/>
          </a:p>
          <a:p>
            <a:r>
              <a:rPr lang="en-US" altLang="zh-TW" sz="2400" b="1" dirty="0"/>
              <a:t>Example:</a:t>
            </a:r>
            <a:endParaRPr lang="en-US" altLang="zh-TW" sz="2400" b="1" dirty="0"/>
          </a:p>
          <a:p>
            <a:r>
              <a:rPr lang="en-US" altLang="zh-TW" sz="1600" i="1" dirty="0"/>
              <a:t>	</a:t>
            </a:r>
            <a:r>
              <a:rPr lang="en-US" altLang="zh-TW" sz="1600" i="1" dirty="0" err="1"/>
              <a:t>rst.en</a:t>
            </a:r>
            <a:r>
              <a:rPr lang="en-US" altLang="zh-TW" sz="1600" i="1" dirty="0"/>
              <a:t> 1</a:t>
            </a:r>
            <a:endParaRPr lang="en-US" altLang="zh-TW" sz="1600" i="1" dirty="0"/>
          </a:p>
          <a:p>
            <a:r>
              <a:rPr lang="en-US" altLang="zh-TW" sz="1600" i="1" dirty="0"/>
              <a:t>	</a:t>
            </a:r>
            <a:r>
              <a:rPr lang="en-US" altLang="zh-TW" sz="1600" i="1" dirty="0" err="1"/>
              <a:t>rst.pol</a:t>
            </a:r>
            <a:r>
              <a:rPr lang="en-US" altLang="zh-TW" sz="1600" i="1" dirty="0"/>
              <a:t> 0</a:t>
            </a:r>
            <a:endParaRPr lang="en-US" altLang="zh-TW" sz="1600" i="1" dirty="0"/>
          </a:p>
          <a:p>
            <a:r>
              <a:rPr lang="en-US" altLang="zh-TW" sz="1600" i="1" dirty="0"/>
              <a:t>	</a:t>
            </a:r>
            <a:r>
              <a:rPr lang="en-US" altLang="zh-TW" sz="1600" i="1" dirty="0" err="1"/>
              <a:t>rst.trigger</a:t>
            </a:r>
            <a:r>
              <a:rPr lang="en-US" altLang="zh-TW" sz="1600" i="1" dirty="0"/>
              <a:t> 0xff </a:t>
            </a:r>
            <a:r>
              <a:rPr lang="en-US" altLang="zh-TW" sz="1600" i="1" dirty="0" err="1"/>
              <a:t>0xff</a:t>
            </a:r>
            <a:endParaRPr lang="en-US" altLang="zh-TW" sz="1600" i="1" dirty="0"/>
          </a:p>
          <a:p>
            <a:r>
              <a:rPr lang="en-US" altLang="zh-TW" sz="1200" b="1" i="1" dirty="0">
                <a:latin typeface="PMingLiU" panose="02020500000000000000" pitchFamily="18" charset="-120"/>
              </a:rPr>
              <a:t>	＊</a:t>
            </a:r>
            <a:r>
              <a:rPr lang="zh-TW" altLang="en-US" sz="1200" b="1" i="1" dirty="0">
                <a:latin typeface="PMingLiU" panose="02020500000000000000" pitchFamily="18" charset="-120"/>
              </a:rPr>
              <a:t> </a:t>
            </a:r>
            <a:r>
              <a:rPr lang="en-US" altLang="zh-TW" sz="1600" i="1" dirty="0"/>
              <a:t>D1 Time = 100ns*255 = 25.6us, D2 Time =100 ns*256 = 25.6us, Appendix A</a:t>
            </a:r>
            <a:endParaRPr lang="en-US" altLang="zh-TW" sz="160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10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11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12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13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4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5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6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7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8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9.xml><?xml version="1.0" encoding="utf-8"?>
<a:themeOverride xmlns:a="http://schemas.openxmlformats.org/drawingml/2006/main">
  <a:clrScheme name="回顧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53280</Words>
  <Application>WPS 演示</Application>
  <PresentationFormat>A4 紙張 (210x297 公釐)</PresentationFormat>
  <Paragraphs>5836</Paragraphs>
  <Slides>183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183</vt:i4>
      </vt:variant>
    </vt:vector>
  </HeadingPairs>
  <TitlesOfParts>
    <vt:vector size="205" baseType="lpstr">
      <vt:lpstr>Arial</vt:lpstr>
      <vt:lpstr>宋体</vt:lpstr>
      <vt:lpstr>Wingdings</vt:lpstr>
      <vt:lpstr>Arial Rounded MT Bold</vt:lpstr>
      <vt:lpstr>PMingLiU</vt:lpstr>
      <vt:lpstr>Microsoft JhengHei</vt:lpstr>
      <vt:lpstr>Calibri</vt:lpstr>
      <vt:lpstr>FrutigerNext LT Bold</vt:lpstr>
      <vt:lpstr>Segoe Print</vt:lpstr>
      <vt:lpstr>MS PGothic</vt:lpstr>
      <vt:lpstr>Arial Unicode MS</vt:lpstr>
      <vt:lpstr>標楷體</vt:lpstr>
      <vt:lpstr>微软雅黑</vt:lpstr>
      <vt:lpstr>Arial Unicode MS</vt:lpstr>
      <vt:lpstr>PMingLiU-ExtB</vt:lpstr>
      <vt:lpstr>細明體</vt:lpstr>
      <vt:lpstr>Courier New</vt:lpstr>
      <vt:lpstr>Calibri Light</vt:lpstr>
      <vt:lpstr>1_回顧</vt:lpstr>
      <vt:lpstr>Visio.Drawing.11</vt:lpstr>
      <vt:lpstr>Visio.Drawing.11</vt:lpstr>
      <vt:lpstr>Visio.Drawing.11</vt:lpstr>
      <vt:lpstr>XM MIPI Jig  WOLVERINE Board</vt:lpstr>
      <vt:lpstr>Outline</vt:lpstr>
      <vt:lpstr>FPGA Structure </vt:lpstr>
      <vt:lpstr>Hardware Introduction</vt:lpstr>
      <vt:lpstr>Features</vt:lpstr>
      <vt:lpstr>Overview</vt:lpstr>
      <vt:lpstr>Overview</vt:lpstr>
      <vt:lpstr>Overview</vt:lpstr>
      <vt:lpstr>Overview</vt:lpstr>
      <vt:lpstr>Software Introduction</vt:lpstr>
      <vt:lpstr>When you Execute XmDisplayStudio</vt:lpstr>
      <vt:lpstr>Overview</vt:lpstr>
      <vt:lpstr>Overview</vt:lpstr>
      <vt:lpstr>Overview</vt:lpstr>
      <vt:lpstr>Overview (Verification Page)</vt:lpstr>
      <vt:lpstr>How to Use It?</vt:lpstr>
      <vt:lpstr>How to Use It?</vt:lpstr>
      <vt:lpstr>How to Use It?</vt:lpstr>
      <vt:lpstr>How to Use It?</vt:lpstr>
      <vt:lpstr>How to Use It?</vt:lpstr>
      <vt:lpstr>How to Use It?</vt:lpstr>
      <vt:lpstr>Command List</vt:lpstr>
      <vt:lpstr>Command List</vt:lpstr>
      <vt:lpstr>Command List</vt:lpstr>
      <vt:lpstr>Command List (Instrument)</vt:lpstr>
      <vt:lpstr>Command List		(System)</vt:lpstr>
      <vt:lpstr>Command List		(Power)</vt:lpstr>
      <vt:lpstr>Command List		(Power)</vt:lpstr>
      <vt:lpstr>Command List		(Reset)</vt:lpstr>
      <vt:lpstr>Command List		(Comm Instrument)</vt:lpstr>
      <vt:lpstr>Command List		(CPU Instrument)</vt:lpstr>
      <vt:lpstr>Command List		(SPI  Instrument)</vt:lpstr>
      <vt:lpstr>Command List		(I2C  Instrument)</vt:lpstr>
      <vt:lpstr>Command List(Special Device for General Interface )</vt:lpstr>
      <vt:lpstr>Instruction Format</vt:lpstr>
      <vt:lpstr>Command Format</vt:lpstr>
      <vt:lpstr>Command Format</vt:lpstr>
      <vt:lpstr>Command Format</vt:lpstr>
      <vt:lpstr>Command Format</vt:lpstr>
      <vt:lpstr>Command Format(RT4832)</vt:lpstr>
      <vt:lpstr>Command Format(RT4832)</vt:lpstr>
      <vt:lpstr>Command Format(Reset)</vt:lpstr>
      <vt:lpstr>Command Format(CA210,COMM)</vt:lpstr>
      <vt:lpstr>Command Format(General Interface ,CPU)</vt:lpstr>
      <vt:lpstr>Command Format(General Interface ,SPI)</vt:lpstr>
      <vt:lpstr>Command Format(General Interface ,I2C)</vt:lpstr>
      <vt:lpstr> Special Device for General Interface </vt:lpstr>
      <vt:lpstr>Command Description</vt:lpstr>
      <vt:lpstr>fpga.set</vt:lpstr>
      <vt:lpstr>fpga.set</vt:lpstr>
      <vt:lpstr>fpga.write</vt:lpstr>
      <vt:lpstr>fpga.read</vt:lpstr>
      <vt:lpstr>bridge.write</vt:lpstr>
      <vt:lpstr>bridge.read</vt:lpstr>
      <vt:lpstr>gpio.dir</vt:lpstr>
      <vt:lpstr>gpio.write</vt:lpstr>
      <vt:lpstr>gpio.h.set</vt:lpstr>
      <vt:lpstr>gpio.l.set</vt:lpstr>
      <vt:lpstr>gpio.read</vt:lpstr>
      <vt:lpstr>gpio.clr</vt:lpstr>
      <vt:lpstr>mipi.dsi</vt:lpstr>
      <vt:lpstr>mipi.video</vt:lpstr>
      <vt:lpstr>mipi.write</vt:lpstr>
      <vt:lpstr>mipi.read</vt:lpstr>
      <vt:lpstr>mipi.write.hs</vt:lpstr>
      <vt:lpstr>mipi.read.hs</vt:lpstr>
      <vt:lpstr>mipi.bta</vt:lpstr>
      <vt:lpstr>mipi.ulp</vt:lpstr>
      <vt:lpstr>image.fill</vt:lpstr>
      <vt:lpstr>image.fill</vt:lpstr>
      <vt:lpstr>image.write </vt:lpstr>
      <vt:lpstr>image.show</vt:lpstr>
      <vt:lpstr>instr.define</vt:lpstr>
      <vt:lpstr>instr.send</vt:lpstr>
      <vt:lpstr>instr.read</vt:lpstr>
      <vt:lpstr>instr.xfer</vt:lpstr>
      <vt:lpstr>instr.close</vt:lpstr>
      <vt:lpstr>version</vt:lpstr>
      <vt:lpstr>delay</vt:lpstr>
      <vt:lpstr>sleep</vt:lpstr>
      <vt:lpstr>scope.show</vt:lpstr>
      <vt:lpstr>scope.save</vt:lpstr>
      <vt:lpstr>pause</vt:lpstr>
      <vt:lpstr>for</vt:lpstr>
      <vt:lpstr>endfor</vt:lpstr>
      <vt:lpstr>usb.cmd.write</vt:lpstr>
      <vt:lpstr>txt.wr</vt:lpstr>
      <vt:lpstr>rt4832.0.write</vt:lpstr>
      <vt:lpstr>rt4832.0.read</vt:lpstr>
      <vt:lpstr>rt4832.0.vol</vt:lpstr>
      <vt:lpstr>rt4832.0.bl</vt:lpstr>
      <vt:lpstr>rt4832.0.lcd</vt:lpstr>
      <vt:lpstr>rt4832.0.led</vt:lpstr>
      <vt:lpstr>rt4832.0.delay</vt:lpstr>
      <vt:lpstr>rt4832.0.set</vt:lpstr>
      <vt:lpstr>rt4832.0.bright</vt:lpstr>
      <vt:lpstr>rst.en</vt:lpstr>
      <vt:lpstr>rst.pol</vt:lpstr>
      <vt:lpstr>rst.trigger</vt:lpstr>
      <vt:lpstr>rst.set</vt:lpstr>
      <vt:lpstr>rst.reset</vt:lpstr>
      <vt:lpstr>ca210.send</vt:lpstr>
      <vt:lpstr>ca210.read</vt:lpstr>
      <vt:lpstr>ca210.xfer</vt:lpstr>
      <vt:lpstr>comm.send</vt:lpstr>
      <vt:lpstr>comm.read</vt:lpstr>
      <vt:lpstr>comm.xfer</vt:lpstr>
      <vt:lpstr>k80.bright.read</vt:lpstr>
      <vt:lpstr>k80.flicker.read</vt:lpstr>
      <vt:lpstr>chamber.on</vt:lpstr>
      <vt:lpstr>chamber.off</vt:lpstr>
      <vt:lpstr>chamber.temp</vt:lpstr>
      <vt:lpstr>cpu.addr.write</vt:lpstr>
      <vt:lpstr>cpu.data.write</vt:lpstr>
      <vt:lpstr>mcu.cs.h</vt:lpstr>
      <vt:lpstr>mcu.cs.l</vt:lpstr>
      <vt:lpstr>spi.set</vt:lpstr>
      <vt:lpstr>spi.addr.write</vt:lpstr>
      <vt:lpstr>spi.data.write</vt:lpstr>
      <vt:lpstr>spi.cs.h</vt:lpstr>
      <vt:lpstr>spi.cs.l</vt:lpstr>
      <vt:lpstr>i2c.set</vt:lpstr>
      <vt:lpstr>i2c.addr</vt:lpstr>
      <vt:lpstr>i2c.write</vt:lpstr>
      <vt:lpstr>i2c.read</vt:lpstr>
      <vt:lpstr>i2c.read.num</vt:lpstr>
      <vt:lpstr>dev.addr.mode</vt:lpstr>
      <vt:lpstr>dev.i2c.addr.write</vt:lpstr>
      <vt:lpstr>dev.i2c.data.write</vt:lpstr>
      <vt:lpstr>dev.rd</vt:lpstr>
      <vt:lpstr>dev.dummy.rd</vt:lpstr>
      <vt:lpstr>Program Introduction</vt:lpstr>
      <vt:lpstr>Program Infrastructure</vt:lpstr>
      <vt:lpstr>Program Infrastructure</vt:lpstr>
      <vt:lpstr>Program Infrastructure</vt:lpstr>
      <vt:lpstr>Program Infrastructure</vt:lpstr>
      <vt:lpstr>Library</vt:lpstr>
      <vt:lpstr>Data Structure</vt:lpstr>
      <vt:lpstr>Data Structure</vt:lpstr>
      <vt:lpstr>Program Structure</vt:lpstr>
      <vt:lpstr>Main Program</vt:lpstr>
      <vt:lpstr>Main Program</vt:lpstr>
      <vt:lpstr>Main Program</vt:lpstr>
      <vt:lpstr>How to Use the API(Wolverine)</vt:lpstr>
      <vt:lpstr>Appedix</vt:lpstr>
      <vt:lpstr>Reset</vt:lpstr>
      <vt:lpstr>rst.trigger</vt:lpstr>
      <vt:lpstr>rst.set</vt:lpstr>
      <vt:lpstr>Instrument Connection</vt:lpstr>
      <vt:lpstr>Instrument Connection</vt:lpstr>
      <vt:lpstr>Instrument Connection</vt:lpstr>
      <vt:lpstr>Instrument Connection</vt:lpstr>
      <vt:lpstr>Instrument Connection</vt:lpstr>
      <vt:lpstr>CA-210 Connection</vt:lpstr>
      <vt:lpstr>CA-210 Connection</vt:lpstr>
      <vt:lpstr>CA-210 Connection</vt:lpstr>
      <vt:lpstr>CA-210 Connection</vt:lpstr>
      <vt:lpstr>CA-210 Connection</vt:lpstr>
      <vt:lpstr>K-80 Connection</vt:lpstr>
      <vt:lpstr>CA-210 Connection</vt:lpstr>
      <vt:lpstr>K-80 Connection</vt:lpstr>
      <vt:lpstr>谢谢大家 ! </vt:lpstr>
      <vt:lpstr>指令說明 </vt:lpstr>
      <vt:lpstr>指令說明</vt:lpstr>
      <vt:lpstr>指令說明</vt:lpstr>
      <vt:lpstr>指令說明</vt:lpstr>
      <vt:lpstr> Platform Function Call</vt:lpstr>
      <vt:lpstr>Platform Function Call</vt:lpstr>
      <vt:lpstr>GL660 Function Call</vt:lpstr>
      <vt:lpstr>Gamma量測修改,Ongoing</vt:lpstr>
      <vt:lpstr>修改Gamma量測方法</vt:lpstr>
      <vt:lpstr>修改Gamma量測方法</vt:lpstr>
      <vt:lpstr>修改Gamma量測方法</vt:lpstr>
      <vt:lpstr>Interface</vt:lpstr>
      <vt:lpstr>Interface</vt:lpstr>
      <vt:lpstr>Interface Setting</vt:lpstr>
      <vt:lpstr>PLL設定</vt:lpstr>
      <vt:lpstr>Details</vt:lpstr>
      <vt:lpstr>SPI</vt:lpstr>
      <vt:lpstr>SPI</vt:lpstr>
      <vt:lpstr>SPI</vt:lpstr>
      <vt:lpstr>Bug</vt:lpstr>
      <vt:lpstr>PowerPoint 演示文稿</vt:lpstr>
    </vt:vector>
  </TitlesOfParts>
  <Company>sunplus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peiyu</dc:creator>
  <cp:lastModifiedBy>没那么简单</cp:lastModifiedBy>
  <cp:revision>2753</cp:revision>
  <cp:lastPrinted>2017-10-22T12:29:00Z</cp:lastPrinted>
  <dcterms:created xsi:type="dcterms:W3CDTF">2012-06-17T03:10:00Z</dcterms:created>
  <dcterms:modified xsi:type="dcterms:W3CDTF">2019-10-15T01:25:17Z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